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diagrams/colors2.xml" ContentType="application/vnd.openxmlformats-officedocument.drawingml.diagramColors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drawing2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650" r:id="rId4"/>
    <p:sldId id="259" r:id="rId5"/>
    <p:sldId id="651" r:id="rId6"/>
    <p:sldId id="630" r:id="rId7"/>
    <p:sldId id="644" r:id="rId8"/>
    <p:sldId id="260" r:id="rId9"/>
    <p:sldId id="621" r:id="rId10"/>
    <p:sldId id="633" r:id="rId11"/>
    <p:sldId id="647" r:id="rId12"/>
    <p:sldId id="639" r:id="rId13"/>
    <p:sldId id="631" r:id="rId14"/>
    <p:sldId id="625" r:id="rId15"/>
    <p:sldId id="626" r:id="rId16"/>
    <p:sldId id="634" r:id="rId17"/>
    <p:sldId id="276" r:id="rId18"/>
    <p:sldId id="653" r:id="rId19"/>
    <p:sldId id="623" r:id="rId20"/>
    <p:sldId id="262" r:id="rId21"/>
    <p:sldId id="640" r:id="rId22"/>
    <p:sldId id="652" r:id="rId23"/>
    <p:sldId id="278" r:id="rId24"/>
    <p:sldId id="648" r:id="rId25"/>
    <p:sldId id="642" r:id="rId26"/>
    <p:sldId id="611" r:id="rId27"/>
    <p:sldId id="61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79380" autoAdjust="0"/>
  </p:normalViewPr>
  <p:slideViewPr>
    <p:cSldViewPr snapToGrid="0" snapToObjects="1">
      <p:cViewPr varScale="1">
        <p:scale>
          <a:sx n="69" d="100"/>
          <a:sy n="69" d="100"/>
        </p:scale>
        <p:origin x="780" y="-9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81D6B-B3D3-48E7-904B-A219C5EAC58C}" type="doc">
      <dgm:prSet loTypeId="urn:microsoft.com/office/officeart/2005/8/layout/radial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ZA"/>
        </a:p>
      </dgm:t>
    </dgm:pt>
    <dgm:pt modelId="{2054561D-FB1B-48CA-A51C-2B3F25589B46}">
      <dgm:prSet phldrT="[Text]"/>
      <dgm:spPr/>
      <dgm:t>
        <a:bodyPr/>
        <a:lstStyle/>
        <a:p>
          <a:r>
            <a:rPr lang="en-ZA" b="1" dirty="0"/>
            <a:t>Information Literacy (IL)</a:t>
          </a:r>
        </a:p>
      </dgm:t>
    </dgm:pt>
    <dgm:pt modelId="{5664D926-84F9-4986-AB4A-36E7614A9584}" type="parTrans" cxnId="{EF336821-49E6-4292-A660-7462F54B297B}">
      <dgm:prSet/>
      <dgm:spPr/>
      <dgm:t>
        <a:bodyPr/>
        <a:lstStyle/>
        <a:p>
          <a:endParaRPr lang="en-ZA"/>
        </a:p>
      </dgm:t>
    </dgm:pt>
    <dgm:pt modelId="{EEC04F0E-3920-426F-BF16-5DAEE32777B5}" type="sibTrans" cxnId="{EF336821-49E6-4292-A660-7462F54B297B}">
      <dgm:prSet/>
      <dgm:spPr/>
      <dgm:t>
        <a:bodyPr/>
        <a:lstStyle/>
        <a:p>
          <a:endParaRPr lang="en-ZA"/>
        </a:p>
      </dgm:t>
    </dgm:pt>
    <dgm:pt modelId="{E0E6080E-4DD7-46D0-849A-1FED1B50BA4E}">
      <dgm:prSet phldrT="[Text]"/>
      <dgm:spPr/>
      <dgm:t>
        <a:bodyPr/>
        <a:lstStyle/>
        <a:p>
          <a:r>
            <a:rPr lang="en-ZA" b="1" dirty="0"/>
            <a:t>Information seeking</a:t>
          </a:r>
        </a:p>
      </dgm:t>
    </dgm:pt>
    <dgm:pt modelId="{3BC5462B-14B0-4D39-B7A3-B4E0398DB86E}" type="parTrans" cxnId="{CA132DBA-55D4-40E9-AA7D-83DD8F75B27F}">
      <dgm:prSet/>
      <dgm:spPr/>
      <dgm:t>
        <a:bodyPr/>
        <a:lstStyle/>
        <a:p>
          <a:endParaRPr lang="en-ZA"/>
        </a:p>
      </dgm:t>
    </dgm:pt>
    <dgm:pt modelId="{B29FB3FB-39EC-4C7D-A9A6-3382C3044927}" type="sibTrans" cxnId="{CA132DBA-55D4-40E9-AA7D-83DD8F75B27F}">
      <dgm:prSet/>
      <dgm:spPr/>
      <dgm:t>
        <a:bodyPr/>
        <a:lstStyle/>
        <a:p>
          <a:endParaRPr lang="en-ZA"/>
        </a:p>
      </dgm:t>
    </dgm:pt>
    <dgm:pt modelId="{FDB491FA-9C45-4A18-BF75-806578ACC536}">
      <dgm:prSet phldrT="[Text]"/>
      <dgm:spPr/>
      <dgm:t>
        <a:bodyPr/>
        <a:lstStyle/>
        <a:p>
          <a:r>
            <a:rPr lang="en-ZA" b="1" dirty="0"/>
            <a:t>Critical thinking &amp; evaluation</a:t>
          </a:r>
        </a:p>
      </dgm:t>
    </dgm:pt>
    <dgm:pt modelId="{FBEB2926-35B1-40E0-9C7D-7D560E3EFDC0}" type="parTrans" cxnId="{7D740030-54B0-460A-98DF-B048C09782EA}">
      <dgm:prSet/>
      <dgm:spPr/>
      <dgm:t>
        <a:bodyPr/>
        <a:lstStyle/>
        <a:p>
          <a:endParaRPr lang="en-ZA"/>
        </a:p>
      </dgm:t>
    </dgm:pt>
    <dgm:pt modelId="{D759B0F5-199E-41E0-8A74-DA8C3CAD99E3}" type="sibTrans" cxnId="{7D740030-54B0-460A-98DF-B048C09782EA}">
      <dgm:prSet/>
      <dgm:spPr/>
      <dgm:t>
        <a:bodyPr/>
        <a:lstStyle/>
        <a:p>
          <a:endParaRPr lang="en-ZA"/>
        </a:p>
      </dgm:t>
    </dgm:pt>
    <dgm:pt modelId="{53F7D1AD-D138-41ED-ACBF-4901D9662F5E}">
      <dgm:prSet phldrT="[Text]"/>
      <dgm:spPr/>
      <dgm:t>
        <a:bodyPr/>
        <a:lstStyle/>
        <a:p>
          <a:r>
            <a:rPr lang="en-ZA" b="1" dirty="0"/>
            <a:t>Information use</a:t>
          </a:r>
        </a:p>
      </dgm:t>
    </dgm:pt>
    <dgm:pt modelId="{B504DBC3-1EFD-4EEB-B500-6E8B99105C05}" type="parTrans" cxnId="{254840D8-B70F-4C9C-A3EB-CABA30F5399D}">
      <dgm:prSet/>
      <dgm:spPr/>
      <dgm:t>
        <a:bodyPr/>
        <a:lstStyle/>
        <a:p>
          <a:endParaRPr lang="en-ZA"/>
        </a:p>
      </dgm:t>
    </dgm:pt>
    <dgm:pt modelId="{020864D5-9FE4-40F3-AB6E-B3C44D296A03}" type="sibTrans" cxnId="{254840D8-B70F-4C9C-A3EB-CABA30F5399D}">
      <dgm:prSet/>
      <dgm:spPr/>
      <dgm:t>
        <a:bodyPr/>
        <a:lstStyle/>
        <a:p>
          <a:endParaRPr lang="en-ZA"/>
        </a:p>
      </dgm:t>
    </dgm:pt>
    <dgm:pt modelId="{CA3D712E-8282-414D-AE8F-2FD0731E0F00}">
      <dgm:prSet phldrT="[Text]"/>
      <dgm:spPr/>
      <dgm:t>
        <a:bodyPr/>
        <a:lstStyle/>
        <a:p>
          <a:r>
            <a:rPr lang="en-ZA" b="1" dirty="0"/>
            <a:t>Information ethics</a:t>
          </a:r>
        </a:p>
      </dgm:t>
    </dgm:pt>
    <dgm:pt modelId="{C3419710-68F0-42A2-A08A-5F01DD818ECB}" type="parTrans" cxnId="{EFD792B7-20C6-4739-8380-89E9FE61C03C}">
      <dgm:prSet/>
      <dgm:spPr/>
      <dgm:t>
        <a:bodyPr/>
        <a:lstStyle/>
        <a:p>
          <a:endParaRPr lang="en-ZA"/>
        </a:p>
      </dgm:t>
    </dgm:pt>
    <dgm:pt modelId="{ED56A701-BC2B-41A2-8648-5ABDA740FF72}" type="sibTrans" cxnId="{EFD792B7-20C6-4739-8380-89E9FE61C03C}">
      <dgm:prSet/>
      <dgm:spPr/>
      <dgm:t>
        <a:bodyPr/>
        <a:lstStyle/>
        <a:p>
          <a:endParaRPr lang="en-ZA"/>
        </a:p>
      </dgm:t>
    </dgm:pt>
    <dgm:pt modelId="{9580F186-181E-42DA-B9C0-0FC724950E8A}">
      <dgm:prSet/>
      <dgm:spPr/>
      <dgm:t>
        <a:bodyPr/>
        <a:lstStyle/>
        <a:p>
          <a:r>
            <a:rPr lang="en-ZA" b="1" dirty="0"/>
            <a:t>Information sources</a:t>
          </a:r>
        </a:p>
      </dgm:t>
    </dgm:pt>
    <dgm:pt modelId="{31E5DC66-4020-4B78-8517-C412EB0BF3B1}" type="parTrans" cxnId="{108C6940-CF30-44F9-95D9-773770C5403B}">
      <dgm:prSet/>
      <dgm:spPr/>
      <dgm:t>
        <a:bodyPr/>
        <a:lstStyle/>
        <a:p>
          <a:endParaRPr lang="en-ZA"/>
        </a:p>
      </dgm:t>
    </dgm:pt>
    <dgm:pt modelId="{FD92F0C3-4825-4270-83E8-144E677F50DA}" type="sibTrans" cxnId="{108C6940-CF30-44F9-95D9-773770C5403B}">
      <dgm:prSet/>
      <dgm:spPr/>
      <dgm:t>
        <a:bodyPr/>
        <a:lstStyle/>
        <a:p>
          <a:endParaRPr lang="en-ZA"/>
        </a:p>
      </dgm:t>
    </dgm:pt>
    <dgm:pt modelId="{7BABE23A-408D-4287-8356-C63DA116B8BE}">
      <dgm:prSet/>
      <dgm:spPr/>
      <dgm:t>
        <a:bodyPr/>
        <a:lstStyle/>
        <a:p>
          <a:r>
            <a:rPr lang="en-ZA" b="1" dirty="0"/>
            <a:t>Research methods</a:t>
          </a:r>
        </a:p>
      </dgm:t>
    </dgm:pt>
    <dgm:pt modelId="{25A5C148-5C91-4B78-9E23-C6B1E5FB797F}" type="parTrans" cxnId="{81BAF59C-0FB3-4D2F-BAB3-4516909733DE}">
      <dgm:prSet/>
      <dgm:spPr/>
      <dgm:t>
        <a:bodyPr/>
        <a:lstStyle/>
        <a:p>
          <a:endParaRPr lang="en-ZA"/>
        </a:p>
      </dgm:t>
    </dgm:pt>
    <dgm:pt modelId="{399DA17B-3AE1-432D-B7C1-F2E0E8EF5DB7}" type="sibTrans" cxnId="{81BAF59C-0FB3-4D2F-BAB3-4516909733DE}">
      <dgm:prSet/>
      <dgm:spPr/>
      <dgm:t>
        <a:bodyPr/>
        <a:lstStyle/>
        <a:p>
          <a:endParaRPr lang="en-ZA"/>
        </a:p>
      </dgm:t>
    </dgm:pt>
    <dgm:pt modelId="{48F51530-4C86-41D2-95A8-03A05E606984}">
      <dgm:prSet/>
      <dgm:spPr/>
      <dgm:t>
        <a:bodyPr/>
        <a:lstStyle/>
        <a:p>
          <a:r>
            <a:rPr lang="en-ZA" b="1" dirty="0"/>
            <a:t>Information retrieval </a:t>
          </a:r>
        </a:p>
      </dgm:t>
    </dgm:pt>
    <dgm:pt modelId="{9F5B04CC-C64A-4B08-8062-F51FAE6F53CC}" type="parTrans" cxnId="{B449243A-181A-4AA3-B026-7545D02E50F1}">
      <dgm:prSet/>
      <dgm:spPr/>
      <dgm:t>
        <a:bodyPr/>
        <a:lstStyle/>
        <a:p>
          <a:endParaRPr lang="en-ZA"/>
        </a:p>
      </dgm:t>
    </dgm:pt>
    <dgm:pt modelId="{820B105F-FA32-44E6-9D7B-2D0086A0F763}" type="sibTrans" cxnId="{B449243A-181A-4AA3-B026-7545D02E50F1}">
      <dgm:prSet/>
      <dgm:spPr/>
      <dgm:t>
        <a:bodyPr/>
        <a:lstStyle/>
        <a:p>
          <a:endParaRPr lang="en-ZA"/>
        </a:p>
      </dgm:t>
    </dgm:pt>
    <dgm:pt modelId="{2585F748-5530-4EDE-998D-400A3BFE61D1}">
      <dgm:prSet/>
      <dgm:spPr/>
      <dgm:t>
        <a:bodyPr/>
        <a:lstStyle/>
        <a:p>
          <a:r>
            <a:rPr lang="en-ZA" b="1" dirty="0"/>
            <a:t>Other / New literacies </a:t>
          </a:r>
          <a:r>
            <a:rPr lang="en-ZA" b="1" dirty="0" err="1"/>
            <a:t>eg</a:t>
          </a:r>
          <a:r>
            <a:rPr lang="en-ZA" b="1" dirty="0"/>
            <a:t> MML/DL</a:t>
          </a:r>
        </a:p>
      </dgm:t>
    </dgm:pt>
    <dgm:pt modelId="{61FE949A-D590-4B21-90CC-C1A38930CD31}" type="parTrans" cxnId="{4C075A4B-877D-4CA4-9541-DF0175E1F7B6}">
      <dgm:prSet/>
      <dgm:spPr/>
      <dgm:t>
        <a:bodyPr/>
        <a:lstStyle/>
        <a:p>
          <a:endParaRPr lang="en-ZA"/>
        </a:p>
      </dgm:t>
    </dgm:pt>
    <dgm:pt modelId="{2331E51A-1069-44E0-B3BA-61A2B630DAA0}" type="sibTrans" cxnId="{4C075A4B-877D-4CA4-9541-DF0175E1F7B6}">
      <dgm:prSet/>
      <dgm:spPr/>
      <dgm:t>
        <a:bodyPr/>
        <a:lstStyle/>
        <a:p>
          <a:endParaRPr lang="en-ZA"/>
        </a:p>
      </dgm:t>
    </dgm:pt>
    <dgm:pt modelId="{E72C6F49-642B-4803-B1CE-45822DDC9673}" type="pres">
      <dgm:prSet presAssocID="{5BE81D6B-B3D3-48E7-904B-A219C5EAC58C}" presName="composite" presStyleCnt="0">
        <dgm:presLayoutVars>
          <dgm:chMax val="1"/>
          <dgm:dir/>
          <dgm:resizeHandles val="exact"/>
        </dgm:presLayoutVars>
      </dgm:prSet>
      <dgm:spPr/>
    </dgm:pt>
    <dgm:pt modelId="{13E6181D-27F5-4BA3-AB60-95CCA62B908E}" type="pres">
      <dgm:prSet presAssocID="{5BE81D6B-B3D3-48E7-904B-A219C5EAC58C}" presName="radial" presStyleCnt="0">
        <dgm:presLayoutVars>
          <dgm:animLvl val="ctr"/>
        </dgm:presLayoutVars>
      </dgm:prSet>
      <dgm:spPr/>
    </dgm:pt>
    <dgm:pt modelId="{87193D86-46A5-4FC3-B9B3-6F327A40818E}" type="pres">
      <dgm:prSet presAssocID="{2054561D-FB1B-48CA-A51C-2B3F25589B46}" presName="centerShape" presStyleLbl="vennNode1" presStyleIdx="0" presStyleCnt="9"/>
      <dgm:spPr/>
    </dgm:pt>
    <dgm:pt modelId="{07A36379-D71C-42DB-858B-852D3B6C1E8A}" type="pres">
      <dgm:prSet presAssocID="{E0E6080E-4DD7-46D0-849A-1FED1B50BA4E}" presName="node" presStyleLbl="vennNode1" presStyleIdx="1" presStyleCnt="9">
        <dgm:presLayoutVars>
          <dgm:bulletEnabled val="1"/>
        </dgm:presLayoutVars>
      </dgm:prSet>
      <dgm:spPr/>
    </dgm:pt>
    <dgm:pt modelId="{F7CF2639-76CD-49D9-944D-457F038EE589}" type="pres">
      <dgm:prSet presAssocID="{FDB491FA-9C45-4A18-BF75-806578ACC536}" presName="node" presStyleLbl="vennNode1" presStyleIdx="2" presStyleCnt="9">
        <dgm:presLayoutVars>
          <dgm:bulletEnabled val="1"/>
        </dgm:presLayoutVars>
      </dgm:prSet>
      <dgm:spPr/>
    </dgm:pt>
    <dgm:pt modelId="{7BC6C2D2-6CE7-4E0E-B2B0-0C977A296F32}" type="pres">
      <dgm:prSet presAssocID="{48F51530-4C86-41D2-95A8-03A05E606984}" presName="node" presStyleLbl="vennNode1" presStyleIdx="3" presStyleCnt="9">
        <dgm:presLayoutVars>
          <dgm:bulletEnabled val="1"/>
        </dgm:presLayoutVars>
      </dgm:prSet>
      <dgm:spPr/>
    </dgm:pt>
    <dgm:pt modelId="{A0EC3DAB-6C9A-4FCC-BD9C-0980FC7C8FCD}" type="pres">
      <dgm:prSet presAssocID="{2585F748-5530-4EDE-998D-400A3BFE61D1}" presName="node" presStyleLbl="vennNode1" presStyleIdx="4" presStyleCnt="9">
        <dgm:presLayoutVars>
          <dgm:bulletEnabled val="1"/>
        </dgm:presLayoutVars>
      </dgm:prSet>
      <dgm:spPr/>
    </dgm:pt>
    <dgm:pt modelId="{FDAA6CBA-3D38-44DB-AEC6-6467F0E58B43}" type="pres">
      <dgm:prSet presAssocID="{7BABE23A-408D-4287-8356-C63DA116B8BE}" presName="node" presStyleLbl="vennNode1" presStyleIdx="5" presStyleCnt="9">
        <dgm:presLayoutVars>
          <dgm:bulletEnabled val="1"/>
        </dgm:presLayoutVars>
      </dgm:prSet>
      <dgm:spPr/>
    </dgm:pt>
    <dgm:pt modelId="{C0EB79A4-D72E-4BFE-9FB1-F104020CCB1E}" type="pres">
      <dgm:prSet presAssocID="{9580F186-181E-42DA-B9C0-0FC724950E8A}" presName="node" presStyleLbl="vennNode1" presStyleIdx="6" presStyleCnt="9">
        <dgm:presLayoutVars>
          <dgm:bulletEnabled val="1"/>
        </dgm:presLayoutVars>
      </dgm:prSet>
      <dgm:spPr/>
    </dgm:pt>
    <dgm:pt modelId="{D50F0D5C-D601-48E5-AB48-A90D440ABF87}" type="pres">
      <dgm:prSet presAssocID="{53F7D1AD-D138-41ED-ACBF-4901D9662F5E}" presName="node" presStyleLbl="vennNode1" presStyleIdx="7" presStyleCnt="9">
        <dgm:presLayoutVars>
          <dgm:bulletEnabled val="1"/>
        </dgm:presLayoutVars>
      </dgm:prSet>
      <dgm:spPr/>
    </dgm:pt>
    <dgm:pt modelId="{0E317438-3390-47C9-B139-7448573EBEB2}" type="pres">
      <dgm:prSet presAssocID="{CA3D712E-8282-414D-AE8F-2FD0731E0F00}" presName="node" presStyleLbl="vennNode1" presStyleIdx="8" presStyleCnt="9">
        <dgm:presLayoutVars>
          <dgm:bulletEnabled val="1"/>
        </dgm:presLayoutVars>
      </dgm:prSet>
      <dgm:spPr/>
    </dgm:pt>
  </dgm:ptLst>
  <dgm:cxnLst>
    <dgm:cxn modelId="{44D73604-BAED-4E16-99FE-372B05667A75}" type="presOf" srcId="{9580F186-181E-42DA-B9C0-0FC724950E8A}" destId="{C0EB79A4-D72E-4BFE-9FB1-F104020CCB1E}" srcOrd="0" destOrd="0" presId="urn:microsoft.com/office/officeart/2005/8/layout/radial3"/>
    <dgm:cxn modelId="{EF336821-49E6-4292-A660-7462F54B297B}" srcId="{5BE81D6B-B3D3-48E7-904B-A219C5EAC58C}" destId="{2054561D-FB1B-48CA-A51C-2B3F25589B46}" srcOrd="0" destOrd="0" parTransId="{5664D926-84F9-4986-AB4A-36E7614A9584}" sibTransId="{EEC04F0E-3920-426F-BF16-5DAEE32777B5}"/>
    <dgm:cxn modelId="{AB488025-427D-4BDC-95FF-34109B6A7FDB}" type="presOf" srcId="{FDB491FA-9C45-4A18-BF75-806578ACC536}" destId="{F7CF2639-76CD-49D9-944D-457F038EE589}" srcOrd="0" destOrd="0" presId="urn:microsoft.com/office/officeart/2005/8/layout/radial3"/>
    <dgm:cxn modelId="{7D740030-54B0-460A-98DF-B048C09782EA}" srcId="{2054561D-FB1B-48CA-A51C-2B3F25589B46}" destId="{FDB491FA-9C45-4A18-BF75-806578ACC536}" srcOrd="1" destOrd="0" parTransId="{FBEB2926-35B1-40E0-9C7D-7D560E3EFDC0}" sibTransId="{D759B0F5-199E-41E0-8A74-DA8C3CAD99E3}"/>
    <dgm:cxn modelId="{B449243A-181A-4AA3-B026-7545D02E50F1}" srcId="{2054561D-FB1B-48CA-A51C-2B3F25589B46}" destId="{48F51530-4C86-41D2-95A8-03A05E606984}" srcOrd="2" destOrd="0" parTransId="{9F5B04CC-C64A-4B08-8062-F51FAE6F53CC}" sibTransId="{820B105F-FA32-44E6-9D7B-2D0086A0F763}"/>
    <dgm:cxn modelId="{108C6940-CF30-44F9-95D9-773770C5403B}" srcId="{2054561D-FB1B-48CA-A51C-2B3F25589B46}" destId="{9580F186-181E-42DA-B9C0-0FC724950E8A}" srcOrd="5" destOrd="0" parTransId="{31E5DC66-4020-4B78-8517-C412EB0BF3B1}" sibTransId="{FD92F0C3-4825-4270-83E8-144E677F50DA}"/>
    <dgm:cxn modelId="{ED172746-DE18-469D-BF98-EF6AD6096563}" type="presOf" srcId="{E0E6080E-4DD7-46D0-849A-1FED1B50BA4E}" destId="{07A36379-D71C-42DB-858B-852D3B6C1E8A}" srcOrd="0" destOrd="0" presId="urn:microsoft.com/office/officeart/2005/8/layout/radial3"/>
    <dgm:cxn modelId="{4C075A4B-877D-4CA4-9541-DF0175E1F7B6}" srcId="{2054561D-FB1B-48CA-A51C-2B3F25589B46}" destId="{2585F748-5530-4EDE-998D-400A3BFE61D1}" srcOrd="3" destOrd="0" parTransId="{61FE949A-D590-4B21-90CC-C1A38930CD31}" sibTransId="{2331E51A-1069-44E0-B3BA-61A2B630DAA0}"/>
    <dgm:cxn modelId="{EA5A477A-EF2E-4C7F-8800-D3B5C2C003D1}" type="presOf" srcId="{5BE81D6B-B3D3-48E7-904B-A219C5EAC58C}" destId="{E72C6F49-642B-4803-B1CE-45822DDC9673}" srcOrd="0" destOrd="0" presId="urn:microsoft.com/office/officeart/2005/8/layout/radial3"/>
    <dgm:cxn modelId="{EF15BE85-0411-4E16-8846-625ED7529F08}" type="presOf" srcId="{48F51530-4C86-41D2-95A8-03A05E606984}" destId="{7BC6C2D2-6CE7-4E0E-B2B0-0C977A296F32}" srcOrd="0" destOrd="0" presId="urn:microsoft.com/office/officeart/2005/8/layout/radial3"/>
    <dgm:cxn modelId="{60F5C186-0FD3-47F1-9735-8D91961ED5FC}" type="presOf" srcId="{2054561D-FB1B-48CA-A51C-2B3F25589B46}" destId="{87193D86-46A5-4FC3-B9B3-6F327A40818E}" srcOrd="0" destOrd="0" presId="urn:microsoft.com/office/officeart/2005/8/layout/radial3"/>
    <dgm:cxn modelId="{81BAF59C-0FB3-4D2F-BAB3-4516909733DE}" srcId="{2054561D-FB1B-48CA-A51C-2B3F25589B46}" destId="{7BABE23A-408D-4287-8356-C63DA116B8BE}" srcOrd="4" destOrd="0" parTransId="{25A5C148-5C91-4B78-9E23-C6B1E5FB797F}" sibTransId="{399DA17B-3AE1-432D-B7C1-F2E0E8EF5DB7}"/>
    <dgm:cxn modelId="{FCBFFC9E-3C70-411C-8E6E-217E94EAC1FB}" type="presOf" srcId="{53F7D1AD-D138-41ED-ACBF-4901D9662F5E}" destId="{D50F0D5C-D601-48E5-AB48-A90D440ABF87}" srcOrd="0" destOrd="0" presId="urn:microsoft.com/office/officeart/2005/8/layout/radial3"/>
    <dgm:cxn modelId="{470DEDAC-328F-453B-8DD6-0F4C3BF667B3}" type="presOf" srcId="{7BABE23A-408D-4287-8356-C63DA116B8BE}" destId="{FDAA6CBA-3D38-44DB-AEC6-6467F0E58B43}" srcOrd="0" destOrd="0" presId="urn:microsoft.com/office/officeart/2005/8/layout/radial3"/>
    <dgm:cxn modelId="{EFD792B7-20C6-4739-8380-89E9FE61C03C}" srcId="{2054561D-FB1B-48CA-A51C-2B3F25589B46}" destId="{CA3D712E-8282-414D-AE8F-2FD0731E0F00}" srcOrd="7" destOrd="0" parTransId="{C3419710-68F0-42A2-A08A-5F01DD818ECB}" sibTransId="{ED56A701-BC2B-41A2-8648-5ABDA740FF72}"/>
    <dgm:cxn modelId="{CA132DBA-55D4-40E9-AA7D-83DD8F75B27F}" srcId="{2054561D-FB1B-48CA-A51C-2B3F25589B46}" destId="{E0E6080E-4DD7-46D0-849A-1FED1B50BA4E}" srcOrd="0" destOrd="0" parTransId="{3BC5462B-14B0-4D39-B7A3-B4E0398DB86E}" sibTransId="{B29FB3FB-39EC-4C7D-A9A6-3382C3044927}"/>
    <dgm:cxn modelId="{7AF1BFBB-CD10-408F-9100-5CABBBED8DA4}" type="presOf" srcId="{CA3D712E-8282-414D-AE8F-2FD0731E0F00}" destId="{0E317438-3390-47C9-B139-7448573EBEB2}" srcOrd="0" destOrd="0" presId="urn:microsoft.com/office/officeart/2005/8/layout/radial3"/>
    <dgm:cxn modelId="{626D57CA-27F7-4EA9-ACA9-8BE22697D941}" type="presOf" srcId="{2585F748-5530-4EDE-998D-400A3BFE61D1}" destId="{A0EC3DAB-6C9A-4FCC-BD9C-0980FC7C8FCD}" srcOrd="0" destOrd="0" presId="urn:microsoft.com/office/officeart/2005/8/layout/radial3"/>
    <dgm:cxn modelId="{254840D8-B70F-4C9C-A3EB-CABA30F5399D}" srcId="{2054561D-FB1B-48CA-A51C-2B3F25589B46}" destId="{53F7D1AD-D138-41ED-ACBF-4901D9662F5E}" srcOrd="6" destOrd="0" parTransId="{B504DBC3-1EFD-4EEB-B500-6E8B99105C05}" sibTransId="{020864D5-9FE4-40F3-AB6E-B3C44D296A03}"/>
    <dgm:cxn modelId="{C5DBDB1B-98D4-4D86-8A9B-E3B317B4B0E3}" type="presParOf" srcId="{E72C6F49-642B-4803-B1CE-45822DDC9673}" destId="{13E6181D-27F5-4BA3-AB60-95CCA62B908E}" srcOrd="0" destOrd="0" presId="urn:microsoft.com/office/officeart/2005/8/layout/radial3"/>
    <dgm:cxn modelId="{0CBEC16D-E39D-4E18-A519-F6ADE37AF822}" type="presParOf" srcId="{13E6181D-27F5-4BA3-AB60-95CCA62B908E}" destId="{87193D86-46A5-4FC3-B9B3-6F327A40818E}" srcOrd="0" destOrd="0" presId="urn:microsoft.com/office/officeart/2005/8/layout/radial3"/>
    <dgm:cxn modelId="{95970B2D-2363-4927-856C-2D03E685C649}" type="presParOf" srcId="{13E6181D-27F5-4BA3-AB60-95CCA62B908E}" destId="{07A36379-D71C-42DB-858B-852D3B6C1E8A}" srcOrd="1" destOrd="0" presId="urn:microsoft.com/office/officeart/2005/8/layout/radial3"/>
    <dgm:cxn modelId="{83AE25AE-7125-4A95-899E-CDF61572600C}" type="presParOf" srcId="{13E6181D-27F5-4BA3-AB60-95CCA62B908E}" destId="{F7CF2639-76CD-49D9-944D-457F038EE589}" srcOrd="2" destOrd="0" presId="urn:microsoft.com/office/officeart/2005/8/layout/radial3"/>
    <dgm:cxn modelId="{73696621-98FC-4662-B064-2917991C8A71}" type="presParOf" srcId="{13E6181D-27F5-4BA3-AB60-95CCA62B908E}" destId="{7BC6C2D2-6CE7-4E0E-B2B0-0C977A296F32}" srcOrd="3" destOrd="0" presId="urn:microsoft.com/office/officeart/2005/8/layout/radial3"/>
    <dgm:cxn modelId="{BD1FF0C0-B1A4-405D-9129-0D31BC30B987}" type="presParOf" srcId="{13E6181D-27F5-4BA3-AB60-95CCA62B908E}" destId="{A0EC3DAB-6C9A-4FCC-BD9C-0980FC7C8FCD}" srcOrd="4" destOrd="0" presId="urn:microsoft.com/office/officeart/2005/8/layout/radial3"/>
    <dgm:cxn modelId="{28631CC5-F6F5-4FC0-BCAF-1A49FAD4B875}" type="presParOf" srcId="{13E6181D-27F5-4BA3-AB60-95CCA62B908E}" destId="{FDAA6CBA-3D38-44DB-AEC6-6467F0E58B43}" srcOrd="5" destOrd="0" presId="urn:microsoft.com/office/officeart/2005/8/layout/radial3"/>
    <dgm:cxn modelId="{F3D4C401-1D24-487A-8A1C-9B6C5E8F1ABD}" type="presParOf" srcId="{13E6181D-27F5-4BA3-AB60-95CCA62B908E}" destId="{C0EB79A4-D72E-4BFE-9FB1-F104020CCB1E}" srcOrd="6" destOrd="0" presId="urn:microsoft.com/office/officeart/2005/8/layout/radial3"/>
    <dgm:cxn modelId="{CC31B08B-F4BD-4C30-817F-4C47F8E4D690}" type="presParOf" srcId="{13E6181D-27F5-4BA3-AB60-95CCA62B908E}" destId="{D50F0D5C-D601-48E5-AB48-A90D440ABF87}" srcOrd="7" destOrd="0" presId="urn:microsoft.com/office/officeart/2005/8/layout/radial3"/>
    <dgm:cxn modelId="{A07DF25F-195B-484B-B695-B070CCCB7E5D}" type="presParOf" srcId="{13E6181D-27F5-4BA3-AB60-95CCA62B908E}" destId="{0E317438-3390-47C9-B139-7448573EBEB2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CCE4C2-C7D6-4403-A47D-A1E93896C57E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ZA"/>
        </a:p>
      </dgm:t>
    </dgm:pt>
    <dgm:pt modelId="{317BD547-CA9B-41F5-93C7-8232EEF36288}">
      <dgm:prSet phldrT="[Text]" custT="1"/>
      <dgm:spPr/>
      <dgm:t>
        <a:bodyPr/>
        <a:lstStyle/>
        <a:p>
          <a:r>
            <a:rPr lang="en-ZA" sz="1600" b="1"/>
            <a:t>Academic</a:t>
          </a:r>
        </a:p>
        <a:p>
          <a:r>
            <a:rPr lang="en-ZA" sz="1600" b="1"/>
            <a:t>Library</a:t>
          </a:r>
          <a:r>
            <a:rPr lang="en-ZA" sz="1600"/>
            <a:t> 4.0</a:t>
          </a:r>
        </a:p>
      </dgm:t>
    </dgm:pt>
    <dgm:pt modelId="{DF034C81-855E-4403-972D-6AB4814EFE27}" type="parTrans" cxnId="{3845958F-DC28-4155-8529-DD49EC88220D}">
      <dgm:prSet/>
      <dgm:spPr/>
      <dgm:t>
        <a:bodyPr/>
        <a:lstStyle/>
        <a:p>
          <a:endParaRPr lang="en-ZA"/>
        </a:p>
      </dgm:t>
    </dgm:pt>
    <dgm:pt modelId="{AA491AC9-9F0E-494B-B432-904F9C127B82}" type="sibTrans" cxnId="{3845958F-DC28-4155-8529-DD49EC88220D}">
      <dgm:prSet/>
      <dgm:spPr/>
      <dgm:t>
        <a:bodyPr/>
        <a:lstStyle/>
        <a:p>
          <a:endParaRPr lang="en-ZA"/>
        </a:p>
      </dgm:t>
    </dgm:pt>
    <dgm:pt modelId="{6C94F322-1B52-484F-91AF-DA0E268632D6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endParaRPr lang="en-ZA" sz="1400"/>
        </a:p>
        <a:p>
          <a:pPr algn="ctr"/>
          <a:r>
            <a:rPr lang="en-ZA" sz="1400"/>
            <a:t>Smart Services:</a:t>
          </a:r>
        </a:p>
        <a:p>
          <a:pPr algn="ctr"/>
          <a:r>
            <a:rPr lang="en-ZA" sz="1000"/>
            <a:t>Anytime</a:t>
          </a:r>
        </a:p>
        <a:p>
          <a:pPr algn="ctr"/>
          <a:r>
            <a:rPr lang="en-ZA" sz="1000"/>
            <a:t>Anywhere</a:t>
          </a:r>
        </a:p>
        <a:p>
          <a:pPr algn="ctr"/>
          <a:r>
            <a:rPr lang="en-ZA" sz="1000"/>
            <a:t>Everywhere</a:t>
          </a:r>
        </a:p>
        <a:p>
          <a:pPr algn="ctr"/>
          <a:r>
            <a:rPr lang="en-ZA" sz="1000"/>
            <a:t>Everyone</a:t>
          </a:r>
        </a:p>
        <a:p>
          <a:pPr algn="ctr"/>
          <a:endParaRPr lang="en-ZA" sz="1000"/>
        </a:p>
      </dgm:t>
    </dgm:pt>
    <dgm:pt modelId="{23C88005-CDB4-4138-8456-A17F9EB6047C}" type="parTrans" cxnId="{F983E07D-14D8-4143-A181-0D7F51E8730E}">
      <dgm:prSet/>
      <dgm:spPr/>
      <dgm:t>
        <a:bodyPr/>
        <a:lstStyle/>
        <a:p>
          <a:endParaRPr lang="en-ZA"/>
        </a:p>
      </dgm:t>
    </dgm:pt>
    <dgm:pt modelId="{0E1EA179-24D4-4C8C-B3CD-36A0140B6093}" type="sibTrans" cxnId="{F983E07D-14D8-4143-A181-0D7F51E8730E}">
      <dgm:prSet/>
      <dgm:spPr/>
      <dgm:t>
        <a:bodyPr/>
        <a:lstStyle/>
        <a:p>
          <a:endParaRPr lang="en-ZA"/>
        </a:p>
      </dgm:t>
    </dgm:pt>
    <dgm:pt modelId="{BF88229F-222E-4D38-9F14-5AE292A7076A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ZA" sz="1400" dirty="0"/>
            <a:t>Smart staff</a:t>
          </a:r>
        </a:p>
        <a:p>
          <a:r>
            <a:rPr lang="en-ZA" sz="900" dirty="0"/>
            <a:t>Qualified</a:t>
          </a:r>
        </a:p>
        <a:p>
          <a:r>
            <a:rPr lang="en-ZA" sz="900" dirty="0"/>
            <a:t>Competent</a:t>
          </a:r>
        </a:p>
        <a:p>
          <a:r>
            <a:rPr lang="en-ZA" sz="900"/>
            <a:t>Adaptive</a:t>
          </a:r>
        </a:p>
        <a:p>
          <a:r>
            <a:rPr lang="en-ZA" sz="900" dirty="0"/>
            <a:t>Creative</a:t>
          </a:r>
        </a:p>
        <a:p>
          <a:r>
            <a:rPr lang="en-ZA" sz="900" dirty="0"/>
            <a:t>Innovative</a:t>
          </a:r>
        </a:p>
        <a:p>
          <a:r>
            <a:rPr lang="en-ZA" sz="900" dirty="0"/>
            <a:t>Critical thinkers</a:t>
          </a:r>
        </a:p>
        <a:p>
          <a:r>
            <a:rPr lang="en-ZA" sz="900" dirty="0"/>
            <a:t>Complex problem solvers</a:t>
          </a:r>
        </a:p>
        <a:p>
          <a:r>
            <a:rPr lang="en-ZA" sz="900" dirty="0"/>
            <a:t>Self learners</a:t>
          </a:r>
        </a:p>
        <a:p>
          <a:r>
            <a:rPr lang="en-ZA" sz="900" dirty="0"/>
            <a:t>Ethical</a:t>
          </a:r>
        </a:p>
      </dgm:t>
    </dgm:pt>
    <dgm:pt modelId="{EB432BF8-FA62-4231-8883-98D31889AB6D}" type="parTrans" cxnId="{40AEFBCE-D662-44CD-BE25-2E59A1B46CBA}">
      <dgm:prSet/>
      <dgm:spPr/>
      <dgm:t>
        <a:bodyPr/>
        <a:lstStyle/>
        <a:p>
          <a:endParaRPr lang="en-ZA"/>
        </a:p>
      </dgm:t>
    </dgm:pt>
    <dgm:pt modelId="{C00B7047-BCAC-4A55-9B4E-A343F9873F4B}" type="sibTrans" cxnId="{40AEFBCE-D662-44CD-BE25-2E59A1B46CBA}">
      <dgm:prSet/>
      <dgm:spPr/>
      <dgm:t>
        <a:bodyPr/>
        <a:lstStyle/>
        <a:p>
          <a:endParaRPr lang="en-ZA"/>
        </a:p>
      </dgm:t>
    </dgm:pt>
    <dgm:pt modelId="{F17B4E20-DA4D-4419-A356-7541670AFE19}">
      <dgm:prSet phldrT="[Text]" custT="1"/>
      <dgm:spPr>
        <a:solidFill>
          <a:srgbClr val="C00000"/>
        </a:solidFill>
      </dgm:spPr>
      <dgm:t>
        <a:bodyPr/>
        <a:lstStyle/>
        <a:p>
          <a:endParaRPr lang="en-ZA" sz="1600" dirty="0"/>
        </a:p>
        <a:p>
          <a:r>
            <a:rPr lang="en-ZA" sz="1400" dirty="0"/>
            <a:t>Smart technologies</a:t>
          </a:r>
        </a:p>
        <a:p>
          <a:r>
            <a:rPr lang="en-ZA" sz="1200" dirty="0"/>
            <a:t>Know how</a:t>
          </a:r>
        </a:p>
        <a:p>
          <a:r>
            <a:rPr lang="en-ZA" sz="1200" dirty="0"/>
            <a:t>Tools</a:t>
          </a:r>
        </a:p>
        <a:p>
          <a:r>
            <a:rPr lang="en-ZA" sz="1200" dirty="0"/>
            <a:t>Processes</a:t>
          </a:r>
        </a:p>
        <a:p>
          <a:r>
            <a:rPr lang="en-ZA" sz="1200" dirty="0"/>
            <a:t>Culture</a:t>
          </a:r>
          <a:endParaRPr lang="en-ZA" sz="1600" dirty="0"/>
        </a:p>
        <a:p>
          <a:endParaRPr lang="en-ZA" sz="1200" dirty="0"/>
        </a:p>
      </dgm:t>
    </dgm:pt>
    <dgm:pt modelId="{451D8BBE-FF97-4165-98EE-506542F69AAA}" type="parTrans" cxnId="{73973146-677F-4B1C-A143-7702C087009B}">
      <dgm:prSet/>
      <dgm:spPr/>
      <dgm:t>
        <a:bodyPr/>
        <a:lstStyle/>
        <a:p>
          <a:endParaRPr lang="en-ZA"/>
        </a:p>
      </dgm:t>
    </dgm:pt>
    <dgm:pt modelId="{9C139BD8-3A6F-4EF4-AFAD-68B5F3AE87BA}" type="sibTrans" cxnId="{73973146-677F-4B1C-A143-7702C087009B}">
      <dgm:prSet/>
      <dgm:spPr/>
      <dgm:t>
        <a:bodyPr/>
        <a:lstStyle/>
        <a:p>
          <a:endParaRPr lang="en-ZA"/>
        </a:p>
      </dgm:t>
    </dgm:pt>
    <dgm:pt modelId="{912182B1-AFD8-40B7-B85C-AD00D7D13B74}">
      <dgm:prSet custT="1"/>
      <dgm:spPr/>
      <dgm:t>
        <a:bodyPr/>
        <a:lstStyle/>
        <a:p>
          <a:endParaRPr lang="en-ZA" sz="1600"/>
        </a:p>
        <a:p>
          <a:r>
            <a:rPr lang="en-ZA" sz="1400"/>
            <a:t>Smart Users</a:t>
          </a:r>
        </a:p>
        <a:p>
          <a:r>
            <a:rPr lang="en-ZA" sz="1000"/>
            <a:t>Information &amp; smart technologies literate</a:t>
          </a:r>
        </a:p>
        <a:p>
          <a:r>
            <a:rPr lang="en-ZA" sz="1000"/>
            <a:t>Well informed</a:t>
          </a:r>
        </a:p>
        <a:p>
          <a:r>
            <a:rPr lang="en-ZA" sz="1000"/>
            <a:t>Adaptable</a:t>
          </a:r>
        </a:p>
        <a:p>
          <a:r>
            <a:rPr lang="en-ZA" sz="1000"/>
            <a:t>Self learners</a:t>
          </a:r>
        </a:p>
        <a:p>
          <a:r>
            <a:rPr lang="en-ZA" sz="1000"/>
            <a:t>Ethical</a:t>
          </a:r>
        </a:p>
        <a:p>
          <a:endParaRPr lang="en-ZA" sz="1200"/>
        </a:p>
      </dgm:t>
    </dgm:pt>
    <dgm:pt modelId="{D7121B71-4FCF-4617-A63E-61FCC0206B0C}" type="parTrans" cxnId="{E0838C7E-3730-4084-8390-608D9A893586}">
      <dgm:prSet/>
      <dgm:spPr/>
      <dgm:t>
        <a:bodyPr/>
        <a:lstStyle/>
        <a:p>
          <a:endParaRPr lang="en-ZA"/>
        </a:p>
      </dgm:t>
    </dgm:pt>
    <dgm:pt modelId="{0D165FA6-6870-4368-A3F5-EA322F45139F}" type="sibTrans" cxnId="{E0838C7E-3730-4084-8390-608D9A893586}">
      <dgm:prSet/>
      <dgm:spPr/>
      <dgm:t>
        <a:bodyPr/>
        <a:lstStyle/>
        <a:p>
          <a:endParaRPr lang="en-ZA"/>
        </a:p>
      </dgm:t>
    </dgm:pt>
    <dgm:pt modelId="{9FAEA5D0-42A4-40CA-BC1D-214C74125A57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ZA" sz="1400"/>
            <a:t>Smart spaces</a:t>
          </a:r>
        </a:p>
        <a:p>
          <a:r>
            <a:rPr lang="en-ZA" sz="1000"/>
            <a:t>Anytime</a:t>
          </a:r>
        </a:p>
        <a:p>
          <a:r>
            <a:rPr lang="en-ZA" sz="1000"/>
            <a:t>Everyone</a:t>
          </a:r>
        </a:p>
        <a:p>
          <a:r>
            <a:rPr lang="en-ZA" sz="1000"/>
            <a:t>Everywhere</a:t>
          </a:r>
        </a:p>
        <a:p>
          <a:endParaRPr lang="en-ZA" sz="1200"/>
        </a:p>
      </dgm:t>
    </dgm:pt>
    <dgm:pt modelId="{EFDFA66B-0C9B-4EC2-9370-74E3AC7A8039}" type="parTrans" cxnId="{1D0F9E34-CCF8-4B77-A9C3-90C9ECDCC3A3}">
      <dgm:prSet/>
      <dgm:spPr/>
      <dgm:t>
        <a:bodyPr/>
        <a:lstStyle/>
        <a:p>
          <a:endParaRPr lang="en-ZA"/>
        </a:p>
      </dgm:t>
    </dgm:pt>
    <dgm:pt modelId="{3CC0A535-4746-42FA-8783-FFE112AEBAEA}" type="sibTrans" cxnId="{1D0F9E34-CCF8-4B77-A9C3-90C9ECDCC3A3}">
      <dgm:prSet/>
      <dgm:spPr/>
      <dgm:t>
        <a:bodyPr/>
        <a:lstStyle/>
        <a:p>
          <a:endParaRPr lang="en-ZA"/>
        </a:p>
      </dgm:t>
    </dgm:pt>
    <dgm:pt modelId="{5D1599AC-8A03-4A8C-BED5-9441DF8929C5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ZA" sz="1400"/>
            <a:t>Smart leadership</a:t>
          </a:r>
        </a:p>
        <a:p>
          <a:r>
            <a:rPr lang="en-ZA" sz="1000"/>
            <a:t>Visionary</a:t>
          </a:r>
        </a:p>
        <a:p>
          <a:r>
            <a:rPr lang="en-ZA" sz="1000"/>
            <a:t>Innovative</a:t>
          </a:r>
        </a:p>
      </dgm:t>
    </dgm:pt>
    <dgm:pt modelId="{F2D5E511-469D-48A2-A7C0-C9D7EFB2242A}" type="parTrans" cxnId="{F7EE46D6-45FC-4424-829D-261A1A41989D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en-ZA"/>
        </a:p>
      </dgm:t>
    </dgm:pt>
    <dgm:pt modelId="{820B3E11-63F9-420D-B1AA-9372BC54B6FA}" type="sibTrans" cxnId="{F7EE46D6-45FC-4424-829D-261A1A41989D}">
      <dgm:prSet/>
      <dgm:spPr/>
      <dgm:t>
        <a:bodyPr/>
        <a:lstStyle/>
        <a:p>
          <a:endParaRPr lang="en-ZA"/>
        </a:p>
      </dgm:t>
    </dgm:pt>
    <dgm:pt modelId="{3EF7CF75-9335-48D3-BAD0-3D1B0CFE0840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ZA" sz="1400"/>
            <a:t>Smart resources</a:t>
          </a:r>
        </a:p>
        <a:p>
          <a:r>
            <a:rPr lang="en-ZA" sz="1000"/>
            <a:t>Open</a:t>
          </a:r>
        </a:p>
        <a:p>
          <a:r>
            <a:rPr lang="en-ZA" sz="1000"/>
            <a:t>Accessible anytime,</a:t>
          </a:r>
        </a:p>
        <a:p>
          <a:r>
            <a:rPr lang="en-ZA" sz="1000"/>
            <a:t>anywhere,</a:t>
          </a:r>
        </a:p>
        <a:p>
          <a:r>
            <a:rPr lang="en-ZA" sz="1000"/>
            <a:t>everywhere</a:t>
          </a:r>
        </a:p>
        <a:p>
          <a:endParaRPr lang="en-ZA" sz="1000"/>
        </a:p>
      </dgm:t>
    </dgm:pt>
    <dgm:pt modelId="{645071AA-3DE1-4EC7-BF0B-2B58637EF225}" type="parTrans" cxnId="{08C59998-4526-4E65-BD9D-9EDDDDCF94E7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ZA"/>
        </a:p>
      </dgm:t>
    </dgm:pt>
    <dgm:pt modelId="{267647D7-1A90-40EB-87F3-E70D48095196}" type="sibTrans" cxnId="{08C59998-4526-4E65-BD9D-9EDDDDCF94E7}">
      <dgm:prSet/>
      <dgm:spPr/>
      <dgm:t>
        <a:bodyPr/>
        <a:lstStyle/>
        <a:p>
          <a:endParaRPr lang="en-ZA"/>
        </a:p>
      </dgm:t>
    </dgm:pt>
    <dgm:pt modelId="{278DCEE5-3859-4B75-BD56-684CDA91FB8C}" type="pres">
      <dgm:prSet presAssocID="{DFCCE4C2-C7D6-4403-A47D-A1E93896C57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7C8F646-5D09-4DFD-A2FF-D77B63C13E9C}" type="pres">
      <dgm:prSet presAssocID="{317BD547-CA9B-41F5-93C7-8232EEF36288}" presName="centerShape" presStyleLbl="node0" presStyleIdx="0" presStyleCnt="1"/>
      <dgm:spPr/>
    </dgm:pt>
    <dgm:pt modelId="{8A66832F-836C-4512-9377-EE8EE31EAF7B}" type="pres">
      <dgm:prSet presAssocID="{23C88005-CDB4-4138-8456-A17F9EB6047C}" presName="parTrans" presStyleLbl="bgSibTrans2D1" presStyleIdx="0" presStyleCnt="7"/>
      <dgm:spPr/>
    </dgm:pt>
    <dgm:pt modelId="{45FCF19E-F893-4415-9ECA-A61B7B00CA70}" type="pres">
      <dgm:prSet presAssocID="{6C94F322-1B52-484F-91AF-DA0E268632D6}" presName="node" presStyleLbl="node1" presStyleIdx="0" presStyleCnt="7" custScaleY="179209">
        <dgm:presLayoutVars>
          <dgm:bulletEnabled val="1"/>
        </dgm:presLayoutVars>
      </dgm:prSet>
      <dgm:spPr/>
    </dgm:pt>
    <dgm:pt modelId="{D8C28F50-9778-47D0-A70C-027D5EF0BD48}" type="pres">
      <dgm:prSet presAssocID="{EFDFA66B-0C9B-4EC2-9370-74E3AC7A8039}" presName="parTrans" presStyleLbl="bgSibTrans2D1" presStyleIdx="1" presStyleCnt="7"/>
      <dgm:spPr/>
    </dgm:pt>
    <dgm:pt modelId="{9E702D34-3455-4CF2-9CCF-93F6246ABC7F}" type="pres">
      <dgm:prSet presAssocID="{9FAEA5D0-42A4-40CA-BC1D-214C74125A57}" presName="node" presStyleLbl="node1" presStyleIdx="1" presStyleCnt="7" custScaleX="94836" custScaleY="151162">
        <dgm:presLayoutVars>
          <dgm:bulletEnabled val="1"/>
        </dgm:presLayoutVars>
      </dgm:prSet>
      <dgm:spPr/>
    </dgm:pt>
    <dgm:pt modelId="{DD30A9E9-BAF2-47B0-85B3-8A78DA4EE0F4}" type="pres">
      <dgm:prSet presAssocID="{EB432BF8-FA62-4231-8883-98D31889AB6D}" presName="parTrans" presStyleLbl="bgSibTrans2D1" presStyleIdx="2" presStyleCnt="7" custLinFactNeighborX="567" custLinFactNeighborY="6417"/>
      <dgm:spPr/>
    </dgm:pt>
    <dgm:pt modelId="{DB77253F-3F49-41AE-9F64-5C492EEAF3D1}" type="pres">
      <dgm:prSet presAssocID="{BF88229F-222E-4D38-9F14-5AE292A7076A}" presName="node" presStyleLbl="node1" presStyleIdx="2" presStyleCnt="7" custScaleX="126767" custScaleY="255401">
        <dgm:presLayoutVars>
          <dgm:bulletEnabled val="1"/>
        </dgm:presLayoutVars>
      </dgm:prSet>
      <dgm:spPr/>
    </dgm:pt>
    <dgm:pt modelId="{40CA5E50-91F1-466E-81CE-46BAB1260F9C}" type="pres">
      <dgm:prSet presAssocID="{451D8BBE-FF97-4165-98EE-506542F69AAA}" presName="parTrans" presStyleLbl="bgSibTrans2D1" presStyleIdx="3" presStyleCnt="7"/>
      <dgm:spPr/>
    </dgm:pt>
    <dgm:pt modelId="{1DEC98C5-7B13-43E2-8707-09DAF489618E}" type="pres">
      <dgm:prSet presAssocID="{F17B4E20-DA4D-4419-A356-7541670AFE19}" presName="node" presStyleLbl="node1" presStyleIdx="3" presStyleCnt="7" custScaleX="121437" custScaleY="226024">
        <dgm:presLayoutVars>
          <dgm:bulletEnabled val="1"/>
        </dgm:presLayoutVars>
      </dgm:prSet>
      <dgm:spPr/>
    </dgm:pt>
    <dgm:pt modelId="{8EEDC8A0-005E-468D-AE5B-B7979F7A7B25}" type="pres">
      <dgm:prSet presAssocID="{D7121B71-4FCF-4617-A63E-61FCC0206B0C}" presName="parTrans" presStyleLbl="bgSibTrans2D1" presStyleIdx="4" presStyleCnt="7" custScaleX="85752" custLinFactNeighborX="-9138"/>
      <dgm:spPr/>
    </dgm:pt>
    <dgm:pt modelId="{15F7914B-BC49-49DE-B957-A631004A80AE}" type="pres">
      <dgm:prSet presAssocID="{912182B1-AFD8-40B7-B85C-AD00D7D13B74}" presName="node" presStyleLbl="node1" presStyleIdx="4" presStyleCnt="7" custScaleX="113454" custScaleY="245081" custRadScaleRad="99652" custRadScaleInc="1696">
        <dgm:presLayoutVars>
          <dgm:bulletEnabled val="1"/>
        </dgm:presLayoutVars>
      </dgm:prSet>
      <dgm:spPr/>
    </dgm:pt>
    <dgm:pt modelId="{F05227F0-65DA-46A7-B165-47DB5F07EB0E}" type="pres">
      <dgm:prSet presAssocID="{F2D5E511-469D-48A2-A7C0-C9D7EFB2242A}" presName="parTrans" presStyleLbl="bgSibTrans2D1" presStyleIdx="5" presStyleCnt="7"/>
      <dgm:spPr/>
    </dgm:pt>
    <dgm:pt modelId="{A7078FA9-E572-4301-BAA3-B2CDA58C358A}" type="pres">
      <dgm:prSet presAssocID="{5D1599AC-8A03-4A8C-BED5-9441DF8929C5}" presName="node" presStyleLbl="node1" presStyleIdx="5" presStyleCnt="7" custScaleY="157089">
        <dgm:presLayoutVars>
          <dgm:bulletEnabled val="1"/>
        </dgm:presLayoutVars>
      </dgm:prSet>
      <dgm:spPr/>
    </dgm:pt>
    <dgm:pt modelId="{8D6D2FC0-192A-4E65-BEED-904C3C46C33C}" type="pres">
      <dgm:prSet presAssocID="{645071AA-3DE1-4EC7-BF0B-2B58637EF225}" presName="parTrans" presStyleLbl="bgSibTrans2D1" presStyleIdx="6" presStyleCnt="7"/>
      <dgm:spPr/>
    </dgm:pt>
    <dgm:pt modelId="{212706A6-0925-4A2C-9C3A-608AC8E8D62D}" type="pres">
      <dgm:prSet presAssocID="{3EF7CF75-9335-48D3-BAD0-3D1B0CFE0840}" presName="node" presStyleLbl="node1" presStyleIdx="6" presStyleCnt="7" custScaleY="185664" custRadScaleRad="101681" custRadScaleInc="-737">
        <dgm:presLayoutVars>
          <dgm:bulletEnabled val="1"/>
        </dgm:presLayoutVars>
      </dgm:prSet>
      <dgm:spPr/>
    </dgm:pt>
  </dgm:ptLst>
  <dgm:cxnLst>
    <dgm:cxn modelId="{1D0F9E34-CCF8-4B77-A9C3-90C9ECDCC3A3}" srcId="{317BD547-CA9B-41F5-93C7-8232EEF36288}" destId="{9FAEA5D0-42A4-40CA-BC1D-214C74125A57}" srcOrd="1" destOrd="0" parTransId="{EFDFA66B-0C9B-4EC2-9370-74E3AC7A8039}" sibTransId="{3CC0A535-4746-42FA-8783-FFE112AEBAEA}"/>
    <dgm:cxn modelId="{73973146-677F-4B1C-A143-7702C087009B}" srcId="{317BD547-CA9B-41F5-93C7-8232EEF36288}" destId="{F17B4E20-DA4D-4419-A356-7541670AFE19}" srcOrd="3" destOrd="0" parTransId="{451D8BBE-FF97-4165-98EE-506542F69AAA}" sibTransId="{9C139BD8-3A6F-4EF4-AFAD-68B5F3AE87BA}"/>
    <dgm:cxn modelId="{EA09C067-08C2-4B68-A3D0-D5A35470A423}" type="presOf" srcId="{317BD547-CA9B-41F5-93C7-8232EEF36288}" destId="{57C8F646-5D09-4DFD-A2FF-D77B63C13E9C}" srcOrd="0" destOrd="0" presId="urn:microsoft.com/office/officeart/2005/8/layout/radial4"/>
    <dgm:cxn modelId="{FB13996D-47F8-4967-942B-1FED8D764E5B}" type="presOf" srcId="{D7121B71-4FCF-4617-A63E-61FCC0206B0C}" destId="{8EEDC8A0-005E-468D-AE5B-B7979F7A7B25}" srcOrd="0" destOrd="0" presId="urn:microsoft.com/office/officeart/2005/8/layout/radial4"/>
    <dgm:cxn modelId="{3A95125A-B408-46EF-A295-72B52B5AA994}" type="presOf" srcId="{23C88005-CDB4-4138-8456-A17F9EB6047C}" destId="{8A66832F-836C-4512-9377-EE8EE31EAF7B}" srcOrd="0" destOrd="0" presId="urn:microsoft.com/office/officeart/2005/8/layout/radial4"/>
    <dgm:cxn modelId="{F983E07D-14D8-4143-A181-0D7F51E8730E}" srcId="{317BD547-CA9B-41F5-93C7-8232EEF36288}" destId="{6C94F322-1B52-484F-91AF-DA0E268632D6}" srcOrd="0" destOrd="0" parTransId="{23C88005-CDB4-4138-8456-A17F9EB6047C}" sibTransId="{0E1EA179-24D4-4C8C-B3CD-36A0140B6093}"/>
    <dgm:cxn modelId="{E0838C7E-3730-4084-8390-608D9A893586}" srcId="{317BD547-CA9B-41F5-93C7-8232EEF36288}" destId="{912182B1-AFD8-40B7-B85C-AD00D7D13B74}" srcOrd="4" destOrd="0" parTransId="{D7121B71-4FCF-4617-A63E-61FCC0206B0C}" sibTransId="{0D165FA6-6870-4368-A3F5-EA322F45139F}"/>
    <dgm:cxn modelId="{9F3A8A8C-E2BA-4E5A-8B6D-0A0A41D6DC2F}" type="presOf" srcId="{BF88229F-222E-4D38-9F14-5AE292A7076A}" destId="{DB77253F-3F49-41AE-9F64-5C492EEAF3D1}" srcOrd="0" destOrd="0" presId="urn:microsoft.com/office/officeart/2005/8/layout/radial4"/>
    <dgm:cxn modelId="{88A1E88D-19FB-4B25-9941-436FFC786554}" type="presOf" srcId="{F2D5E511-469D-48A2-A7C0-C9D7EFB2242A}" destId="{F05227F0-65DA-46A7-B165-47DB5F07EB0E}" srcOrd="0" destOrd="0" presId="urn:microsoft.com/office/officeart/2005/8/layout/radial4"/>
    <dgm:cxn modelId="{3845958F-DC28-4155-8529-DD49EC88220D}" srcId="{DFCCE4C2-C7D6-4403-A47D-A1E93896C57E}" destId="{317BD547-CA9B-41F5-93C7-8232EEF36288}" srcOrd="0" destOrd="0" parTransId="{DF034C81-855E-4403-972D-6AB4814EFE27}" sibTransId="{AA491AC9-9F0E-494B-B432-904F9C127B82}"/>
    <dgm:cxn modelId="{08C59998-4526-4E65-BD9D-9EDDDDCF94E7}" srcId="{317BD547-CA9B-41F5-93C7-8232EEF36288}" destId="{3EF7CF75-9335-48D3-BAD0-3D1B0CFE0840}" srcOrd="6" destOrd="0" parTransId="{645071AA-3DE1-4EC7-BF0B-2B58637EF225}" sibTransId="{267647D7-1A90-40EB-87F3-E70D48095196}"/>
    <dgm:cxn modelId="{F7B1FFA0-0B1D-40D4-88C6-6CB4DDD40286}" type="presOf" srcId="{EB432BF8-FA62-4231-8883-98D31889AB6D}" destId="{DD30A9E9-BAF2-47B0-85B3-8A78DA4EE0F4}" srcOrd="0" destOrd="0" presId="urn:microsoft.com/office/officeart/2005/8/layout/radial4"/>
    <dgm:cxn modelId="{4D5B2DAB-51E9-4995-8D27-EC41DA420175}" type="presOf" srcId="{9FAEA5D0-42A4-40CA-BC1D-214C74125A57}" destId="{9E702D34-3455-4CF2-9CCF-93F6246ABC7F}" srcOrd="0" destOrd="0" presId="urn:microsoft.com/office/officeart/2005/8/layout/radial4"/>
    <dgm:cxn modelId="{E61445AC-F23D-46E5-AE95-5D2A1B22C31B}" type="presOf" srcId="{912182B1-AFD8-40B7-B85C-AD00D7D13B74}" destId="{15F7914B-BC49-49DE-B957-A631004A80AE}" srcOrd="0" destOrd="0" presId="urn:microsoft.com/office/officeart/2005/8/layout/radial4"/>
    <dgm:cxn modelId="{236BEFB5-8650-4604-B6BC-17C016FCF7BA}" type="presOf" srcId="{5D1599AC-8A03-4A8C-BED5-9441DF8929C5}" destId="{A7078FA9-E572-4301-BAA3-B2CDA58C358A}" srcOrd="0" destOrd="0" presId="urn:microsoft.com/office/officeart/2005/8/layout/radial4"/>
    <dgm:cxn modelId="{BFA0AEB6-0583-4D2E-A17C-BDF4960E5A52}" type="presOf" srcId="{3EF7CF75-9335-48D3-BAD0-3D1B0CFE0840}" destId="{212706A6-0925-4A2C-9C3A-608AC8E8D62D}" srcOrd="0" destOrd="0" presId="urn:microsoft.com/office/officeart/2005/8/layout/radial4"/>
    <dgm:cxn modelId="{7DDD58BD-83CE-4FC8-91CA-5199B39ACE25}" type="presOf" srcId="{6C94F322-1B52-484F-91AF-DA0E268632D6}" destId="{45FCF19E-F893-4415-9ECA-A61B7B00CA70}" srcOrd="0" destOrd="0" presId="urn:microsoft.com/office/officeart/2005/8/layout/radial4"/>
    <dgm:cxn modelId="{0B6BB1C8-B8C5-4DD8-95DB-3620890BF938}" type="presOf" srcId="{451D8BBE-FF97-4165-98EE-506542F69AAA}" destId="{40CA5E50-91F1-466E-81CE-46BAB1260F9C}" srcOrd="0" destOrd="0" presId="urn:microsoft.com/office/officeart/2005/8/layout/radial4"/>
    <dgm:cxn modelId="{40AEFBCE-D662-44CD-BE25-2E59A1B46CBA}" srcId="{317BD547-CA9B-41F5-93C7-8232EEF36288}" destId="{BF88229F-222E-4D38-9F14-5AE292A7076A}" srcOrd="2" destOrd="0" parTransId="{EB432BF8-FA62-4231-8883-98D31889AB6D}" sibTransId="{C00B7047-BCAC-4A55-9B4E-A343F9873F4B}"/>
    <dgm:cxn modelId="{ECA852D5-4DB5-4874-8E4C-20EB35E0ED8B}" type="presOf" srcId="{645071AA-3DE1-4EC7-BF0B-2B58637EF225}" destId="{8D6D2FC0-192A-4E65-BEED-904C3C46C33C}" srcOrd="0" destOrd="0" presId="urn:microsoft.com/office/officeart/2005/8/layout/radial4"/>
    <dgm:cxn modelId="{30F1FCD5-2D89-4014-972C-89484DFB0E54}" type="presOf" srcId="{EFDFA66B-0C9B-4EC2-9370-74E3AC7A8039}" destId="{D8C28F50-9778-47D0-A70C-027D5EF0BD48}" srcOrd="0" destOrd="0" presId="urn:microsoft.com/office/officeart/2005/8/layout/radial4"/>
    <dgm:cxn modelId="{F7EE46D6-45FC-4424-829D-261A1A41989D}" srcId="{317BD547-CA9B-41F5-93C7-8232EEF36288}" destId="{5D1599AC-8A03-4A8C-BED5-9441DF8929C5}" srcOrd="5" destOrd="0" parTransId="{F2D5E511-469D-48A2-A7C0-C9D7EFB2242A}" sibTransId="{820B3E11-63F9-420D-B1AA-9372BC54B6FA}"/>
    <dgm:cxn modelId="{9F9605D8-D96C-4DD1-84EA-65C71CBE45E8}" type="presOf" srcId="{DFCCE4C2-C7D6-4403-A47D-A1E93896C57E}" destId="{278DCEE5-3859-4B75-BD56-684CDA91FB8C}" srcOrd="0" destOrd="0" presId="urn:microsoft.com/office/officeart/2005/8/layout/radial4"/>
    <dgm:cxn modelId="{04503FEB-03D4-436A-AB23-401B1E8C0607}" type="presOf" srcId="{F17B4E20-DA4D-4419-A356-7541670AFE19}" destId="{1DEC98C5-7B13-43E2-8707-09DAF489618E}" srcOrd="0" destOrd="0" presId="urn:microsoft.com/office/officeart/2005/8/layout/radial4"/>
    <dgm:cxn modelId="{A1158A8B-A665-4619-8B8C-BA0B107BF7E8}" type="presParOf" srcId="{278DCEE5-3859-4B75-BD56-684CDA91FB8C}" destId="{57C8F646-5D09-4DFD-A2FF-D77B63C13E9C}" srcOrd="0" destOrd="0" presId="urn:microsoft.com/office/officeart/2005/8/layout/radial4"/>
    <dgm:cxn modelId="{875C38CA-B380-4AC6-9CA4-63DBD78D4D60}" type="presParOf" srcId="{278DCEE5-3859-4B75-BD56-684CDA91FB8C}" destId="{8A66832F-836C-4512-9377-EE8EE31EAF7B}" srcOrd="1" destOrd="0" presId="urn:microsoft.com/office/officeart/2005/8/layout/radial4"/>
    <dgm:cxn modelId="{4F50D3B6-0C15-4078-9609-B3C7626D2AD3}" type="presParOf" srcId="{278DCEE5-3859-4B75-BD56-684CDA91FB8C}" destId="{45FCF19E-F893-4415-9ECA-A61B7B00CA70}" srcOrd="2" destOrd="0" presId="urn:microsoft.com/office/officeart/2005/8/layout/radial4"/>
    <dgm:cxn modelId="{00174C4D-70EB-441C-8226-92BD4ADC6D7F}" type="presParOf" srcId="{278DCEE5-3859-4B75-BD56-684CDA91FB8C}" destId="{D8C28F50-9778-47D0-A70C-027D5EF0BD48}" srcOrd="3" destOrd="0" presId="urn:microsoft.com/office/officeart/2005/8/layout/radial4"/>
    <dgm:cxn modelId="{E44EFBD7-C917-4E26-B532-E2511627AF3E}" type="presParOf" srcId="{278DCEE5-3859-4B75-BD56-684CDA91FB8C}" destId="{9E702D34-3455-4CF2-9CCF-93F6246ABC7F}" srcOrd="4" destOrd="0" presId="urn:microsoft.com/office/officeart/2005/8/layout/radial4"/>
    <dgm:cxn modelId="{0A65AD0F-26CD-4286-A469-FECF6472B5A7}" type="presParOf" srcId="{278DCEE5-3859-4B75-BD56-684CDA91FB8C}" destId="{DD30A9E9-BAF2-47B0-85B3-8A78DA4EE0F4}" srcOrd="5" destOrd="0" presId="urn:microsoft.com/office/officeart/2005/8/layout/radial4"/>
    <dgm:cxn modelId="{0DA5E0D9-65F0-4B9A-9D2D-32D4E80EEFFC}" type="presParOf" srcId="{278DCEE5-3859-4B75-BD56-684CDA91FB8C}" destId="{DB77253F-3F49-41AE-9F64-5C492EEAF3D1}" srcOrd="6" destOrd="0" presId="urn:microsoft.com/office/officeart/2005/8/layout/radial4"/>
    <dgm:cxn modelId="{312A03BA-B1D2-4C0A-AE45-FFA3DB434C6A}" type="presParOf" srcId="{278DCEE5-3859-4B75-BD56-684CDA91FB8C}" destId="{40CA5E50-91F1-466E-81CE-46BAB1260F9C}" srcOrd="7" destOrd="0" presId="urn:microsoft.com/office/officeart/2005/8/layout/radial4"/>
    <dgm:cxn modelId="{06D17184-60F2-4327-A9DE-5C0DB28B284A}" type="presParOf" srcId="{278DCEE5-3859-4B75-BD56-684CDA91FB8C}" destId="{1DEC98C5-7B13-43E2-8707-09DAF489618E}" srcOrd="8" destOrd="0" presId="urn:microsoft.com/office/officeart/2005/8/layout/radial4"/>
    <dgm:cxn modelId="{464615F4-3483-4AFB-87BC-18759222AE94}" type="presParOf" srcId="{278DCEE5-3859-4B75-BD56-684CDA91FB8C}" destId="{8EEDC8A0-005E-468D-AE5B-B7979F7A7B25}" srcOrd="9" destOrd="0" presId="urn:microsoft.com/office/officeart/2005/8/layout/radial4"/>
    <dgm:cxn modelId="{9B137A96-EA34-487A-91B6-48EEB0431C30}" type="presParOf" srcId="{278DCEE5-3859-4B75-BD56-684CDA91FB8C}" destId="{15F7914B-BC49-49DE-B957-A631004A80AE}" srcOrd="10" destOrd="0" presId="urn:microsoft.com/office/officeart/2005/8/layout/radial4"/>
    <dgm:cxn modelId="{9749A9FE-1B8A-46BD-B9BD-1F00A13DC282}" type="presParOf" srcId="{278DCEE5-3859-4B75-BD56-684CDA91FB8C}" destId="{F05227F0-65DA-46A7-B165-47DB5F07EB0E}" srcOrd="11" destOrd="0" presId="urn:microsoft.com/office/officeart/2005/8/layout/radial4"/>
    <dgm:cxn modelId="{F7DFD6D9-C64F-4A92-BF02-CCEB7EBEE837}" type="presParOf" srcId="{278DCEE5-3859-4B75-BD56-684CDA91FB8C}" destId="{A7078FA9-E572-4301-BAA3-B2CDA58C358A}" srcOrd="12" destOrd="0" presId="urn:microsoft.com/office/officeart/2005/8/layout/radial4"/>
    <dgm:cxn modelId="{9DF413CA-8A08-40E5-B2C3-B26A127101E7}" type="presParOf" srcId="{278DCEE5-3859-4B75-BD56-684CDA91FB8C}" destId="{8D6D2FC0-192A-4E65-BEED-904C3C46C33C}" srcOrd="13" destOrd="0" presId="urn:microsoft.com/office/officeart/2005/8/layout/radial4"/>
    <dgm:cxn modelId="{BA6E2FAB-B9E7-4267-B129-57E4CEE1EBBE}" type="presParOf" srcId="{278DCEE5-3859-4B75-BD56-684CDA91FB8C}" destId="{212706A6-0925-4A2C-9C3A-608AC8E8D62D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193D86-46A5-4FC3-B9B3-6F327A40818E}">
      <dsp:nvSpPr>
        <dsp:cNvPr id="0" name=""/>
        <dsp:cNvSpPr/>
      </dsp:nvSpPr>
      <dsp:spPr>
        <a:xfrm>
          <a:off x="2474687" y="1142918"/>
          <a:ext cx="2847271" cy="284727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000" b="1" kern="1200" dirty="0"/>
            <a:t>Information Literacy (IL)</a:t>
          </a:r>
        </a:p>
      </dsp:txBody>
      <dsp:txXfrm>
        <a:off x="2891660" y="1559891"/>
        <a:ext cx="2013325" cy="2013325"/>
      </dsp:txXfrm>
    </dsp:sp>
    <dsp:sp modelId="{07A36379-D71C-42DB-858B-852D3B6C1E8A}">
      <dsp:nvSpPr>
        <dsp:cNvPr id="0" name=""/>
        <dsp:cNvSpPr/>
      </dsp:nvSpPr>
      <dsp:spPr>
        <a:xfrm>
          <a:off x="3186505" y="508"/>
          <a:ext cx="1423635" cy="1423635"/>
        </a:xfrm>
        <a:prstGeom prst="ellipse">
          <a:avLst/>
        </a:prstGeom>
        <a:solidFill>
          <a:schemeClr val="accent4">
            <a:alpha val="50000"/>
            <a:hueOff val="1225111"/>
            <a:satOff val="-5097"/>
            <a:lumOff val="12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500" b="1" kern="1200" dirty="0"/>
            <a:t>Information seeking</a:t>
          </a:r>
        </a:p>
      </dsp:txBody>
      <dsp:txXfrm>
        <a:off x="3394992" y="208995"/>
        <a:ext cx="1006661" cy="1006661"/>
      </dsp:txXfrm>
    </dsp:sp>
    <dsp:sp modelId="{F7CF2639-76CD-49D9-944D-457F038EE589}">
      <dsp:nvSpPr>
        <dsp:cNvPr id="0" name=""/>
        <dsp:cNvSpPr/>
      </dsp:nvSpPr>
      <dsp:spPr>
        <a:xfrm>
          <a:off x="4497642" y="543599"/>
          <a:ext cx="1423635" cy="1423635"/>
        </a:xfrm>
        <a:prstGeom prst="ellipse">
          <a:avLst/>
        </a:prstGeom>
        <a:solidFill>
          <a:schemeClr val="accent4">
            <a:alpha val="50000"/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500" b="1" kern="1200" dirty="0"/>
            <a:t>Critical thinking &amp; evaluation</a:t>
          </a:r>
        </a:p>
      </dsp:txBody>
      <dsp:txXfrm>
        <a:off x="4706129" y="752086"/>
        <a:ext cx="1006661" cy="1006661"/>
      </dsp:txXfrm>
    </dsp:sp>
    <dsp:sp modelId="{7BC6C2D2-6CE7-4E0E-B2B0-0C977A296F32}">
      <dsp:nvSpPr>
        <dsp:cNvPr id="0" name=""/>
        <dsp:cNvSpPr/>
      </dsp:nvSpPr>
      <dsp:spPr>
        <a:xfrm>
          <a:off x="5040733" y="1854736"/>
          <a:ext cx="1423635" cy="1423635"/>
        </a:xfrm>
        <a:prstGeom prst="ellipse">
          <a:avLst/>
        </a:prstGeom>
        <a:solidFill>
          <a:schemeClr val="accent4">
            <a:alpha val="50000"/>
            <a:hueOff val="3675334"/>
            <a:satOff val="-15291"/>
            <a:lumOff val="36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500" b="1" kern="1200" dirty="0"/>
            <a:t>Information retrieval </a:t>
          </a:r>
        </a:p>
      </dsp:txBody>
      <dsp:txXfrm>
        <a:off x="5249220" y="2063223"/>
        <a:ext cx="1006661" cy="1006661"/>
      </dsp:txXfrm>
    </dsp:sp>
    <dsp:sp modelId="{A0EC3DAB-6C9A-4FCC-BD9C-0980FC7C8FCD}">
      <dsp:nvSpPr>
        <dsp:cNvPr id="0" name=""/>
        <dsp:cNvSpPr/>
      </dsp:nvSpPr>
      <dsp:spPr>
        <a:xfrm>
          <a:off x="4497642" y="3165874"/>
          <a:ext cx="1423635" cy="1423635"/>
        </a:xfrm>
        <a:prstGeom prst="ellipse">
          <a:avLst/>
        </a:prstGeom>
        <a:solidFill>
          <a:schemeClr val="accent4">
            <a:alpha val="50000"/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500" b="1" kern="1200" dirty="0"/>
            <a:t>Other / New literacies </a:t>
          </a:r>
          <a:r>
            <a:rPr lang="en-ZA" sz="1500" b="1" kern="1200" dirty="0" err="1"/>
            <a:t>eg</a:t>
          </a:r>
          <a:r>
            <a:rPr lang="en-ZA" sz="1500" b="1" kern="1200" dirty="0"/>
            <a:t> MML/DL</a:t>
          </a:r>
        </a:p>
      </dsp:txBody>
      <dsp:txXfrm>
        <a:off x="4706129" y="3374361"/>
        <a:ext cx="1006661" cy="1006661"/>
      </dsp:txXfrm>
    </dsp:sp>
    <dsp:sp modelId="{FDAA6CBA-3D38-44DB-AEC6-6467F0E58B43}">
      <dsp:nvSpPr>
        <dsp:cNvPr id="0" name=""/>
        <dsp:cNvSpPr/>
      </dsp:nvSpPr>
      <dsp:spPr>
        <a:xfrm>
          <a:off x="3186505" y="3708965"/>
          <a:ext cx="1423635" cy="1423635"/>
        </a:xfrm>
        <a:prstGeom prst="ellipse">
          <a:avLst/>
        </a:prstGeom>
        <a:solidFill>
          <a:schemeClr val="accent4">
            <a:alpha val="50000"/>
            <a:hueOff val="6125556"/>
            <a:satOff val="-25486"/>
            <a:lumOff val="60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500" b="1" kern="1200" dirty="0"/>
            <a:t>Research methods</a:t>
          </a:r>
        </a:p>
      </dsp:txBody>
      <dsp:txXfrm>
        <a:off x="3394992" y="3917452"/>
        <a:ext cx="1006661" cy="1006661"/>
      </dsp:txXfrm>
    </dsp:sp>
    <dsp:sp modelId="{C0EB79A4-D72E-4BFE-9FB1-F104020CCB1E}">
      <dsp:nvSpPr>
        <dsp:cNvPr id="0" name=""/>
        <dsp:cNvSpPr/>
      </dsp:nvSpPr>
      <dsp:spPr>
        <a:xfrm>
          <a:off x="1875367" y="3165874"/>
          <a:ext cx="1423635" cy="1423635"/>
        </a:xfrm>
        <a:prstGeom prst="ellipse">
          <a:avLst/>
        </a:prstGeom>
        <a:solidFill>
          <a:schemeClr val="accent4">
            <a:alpha val="50000"/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500" b="1" kern="1200" dirty="0"/>
            <a:t>Information sources</a:t>
          </a:r>
        </a:p>
      </dsp:txBody>
      <dsp:txXfrm>
        <a:off x="2083854" y="3374361"/>
        <a:ext cx="1006661" cy="1006661"/>
      </dsp:txXfrm>
    </dsp:sp>
    <dsp:sp modelId="{D50F0D5C-D601-48E5-AB48-A90D440ABF87}">
      <dsp:nvSpPr>
        <dsp:cNvPr id="0" name=""/>
        <dsp:cNvSpPr/>
      </dsp:nvSpPr>
      <dsp:spPr>
        <a:xfrm>
          <a:off x="1332276" y="1854736"/>
          <a:ext cx="1423635" cy="1423635"/>
        </a:xfrm>
        <a:prstGeom prst="ellipse">
          <a:avLst/>
        </a:prstGeom>
        <a:solidFill>
          <a:schemeClr val="accent4">
            <a:alpha val="50000"/>
            <a:hueOff val="8575779"/>
            <a:satOff val="-35680"/>
            <a:lumOff val="84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500" b="1" kern="1200" dirty="0"/>
            <a:t>Information use</a:t>
          </a:r>
        </a:p>
      </dsp:txBody>
      <dsp:txXfrm>
        <a:off x="1540763" y="2063223"/>
        <a:ext cx="1006661" cy="1006661"/>
      </dsp:txXfrm>
    </dsp:sp>
    <dsp:sp modelId="{0E317438-3390-47C9-B139-7448573EBEB2}">
      <dsp:nvSpPr>
        <dsp:cNvPr id="0" name=""/>
        <dsp:cNvSpPr/>
      </dsp:nvSpPr>
      <dsp:spPr>
        <a:xfrm>
          <a:off x="1875367" y="543599"/>
          <a:ext cx="1423635" cy="1423635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500" b="1" kern="1200" dirty="0"/>
            <a:t>Information ethics</a:t>
          </a:r>
        </a:p>
      </dsp:txBody>
      <dsp:txXfrm>
        <a:off x="2083854" y="752086"/>
        <a:ext cx="1006661" cy="10066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8F646-5D09-4DFD-A2FF-D77B63C13E9C}">
      <dsp:nvSpPr>
        <dsp:cNvPr id="0" name=""/>
        <dsp:cNvSpPr/>
      </dsp:nvSpPr>
      <dsp:spPr>
        <a:xfrm>
          <a:off x="3198105" y="3499097"/>
          <a:ext cx="2107710" cy="21077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1" kern="1200"/>
            <a:t>Academic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1" kern="1200"/>
            <a:t>Library</a:t>
          </a:r>
          <a:r>
            <a:rPr lang="en-ZA" sz="1600" kern="1200"/>
            <a:t> 4.0</a:t>
          </a:r>
        </a:p>
      </dsp:txBody>
      <dsp:txXfrm>
        <a:off x="3506772" y="3807764"/>
        <a:ext cx="1490376" cy="1490376"/>
      </dsp:txXfrm>
    </dsp:sp>
    <dsp:sp modelId="{8A66832F-836C-4512-9377-EE8EE31EAF7B}">
      <dsp:nvSpPr>
        <dsp:cNvPr id="0" name=""/>
        <dsp:cNvSpPr/>
      </dsp:nvSpPr>
      <dsp:spPr>
        <a:xfrm rot="10800000">
          <a:off x="740014" y="4252603"/>
          <a:ext cx="2322895" cy="60069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FCF19E-F893-4415-9ECA-A61B7B00CA70}">
      <dsp:nvSpPr>
        <dsp:cNvPr id="0" name=""/>
        <dsp:cNvSpPr/>
      </dsp:nvSpPr>
      <dsp:spPr>
        <a:xfrm>
          <a:off x="2316" y="3495334"/>
          <a:ext cx="1475397" cy="2115235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400" kern="120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kern="1200"/>
            <a:t>Smart Services: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00" kern="1200"/>
            <a:t>Anytime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00" kern="1200"/>
            <a:t>Anywhere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00" kern="1200"/>
            <a:t>Everywhere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00" kern="1200"/>
            <a:t>Everyone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000" kern="1200"/>
        </a:p>
      </dsp:txBody>
      <dsp:txXfrm>
        <a:off x="45529" y="3538547"/>
        <a:ext cx="1388971" cy="2028809"/>
      </dsp:txXfrm>
    </dsp:sp>
    <dsp:sp modelId="{D8C28F50-9778-47D0-A70C-027D5EF0BD48}">
      <dsp:nvSpPr>
        <dsp:cNvPr id="0" name=""/>
        <dsp:cNvSpPr/>
      </dsp:nvSpPr>
      <dsp:spPr>
        <a:xfrm rot="12600000">
          <a:off x="1054921" y="3077354"/>
          <a:ext cx="2322895" cy="60069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702D34-3455-4CF2-9CCF-93F6246ABC7F}">
      <dsp:nvSpPr>
        <dsp:cNvPr id="0" name=""/>
        <dsp:cNvSpPr/>
      </dsp:nvSpPr>
      <dsp:spPr>
        <a:xfrm>
          <a:off x="510922" y="1904883"/>
          <a:ext cx="1399207" cy="1784191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kern="1200"/>
            <a:t>Smart spaces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00" kern="1200"/>
            <a:t>Anytime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00" kern="1200"/>
            <a:t>Everyone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00" kern="1200"/>
            <a:t>Everywhere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200" kern="1200"/>
        </a:p>
      </dsp:txBody>
      <dsp:txXfrm>
        <a:off x="551903" y="1945864"/>
        <a:ext cx="1317245" cy="1702229"/>
      </dsp:txXfrm>
    </dsp:sp>
    <dsp:sp modelId="{DD30A9E9-BAF2-47B0-85B3-8A78DA4EE0F4}">
      <dsp:nvSpPr>
        <dsp:cNvPr id="0" name=""/>
        <dsp:cNvSpPr/>
      </dsp:nvSpPr>
      <dsp:spPr>
        <a:xfrm rot="14400000">
          <a:off x="1928434" y="2255559"/>
          <a:ext cx="2322895" cy="600697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77253F-3F49-41AE-9F64-5C492EEAF3D1}">
      <dsp:nvSpPr>
        <dsp:cNvPr id="0" name=""/>
        <dsp:cNvSpPr/>
      </dsp:nvSpPr>
      <dsp:spPr>
        <a:xfrm>
          <a:off x="1560829" y="4246"/>
          <a:ext cx="1870316" cy="3014543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kern="1200" dirty="0"/>
            <a:t>Smart staff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900" kern="1200" dirty="0"/>
            <a:t>Qualified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900" kern="1200" dirty="0"/>
            <a:t>Competent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900" kern="1200"/>
            <a:t>Adaptive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900" kern="1200" dirty="0"/>
            <a:t>Creative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900" kern="1200" dirty="0"/>
            <a:t>Innovative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900" kern="1200" dirty="0"/>
            <a:t>Critical thinkers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900" kern="1200" dirty="0"/>
            <a:t>Complex problem solvers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900" kern="1200" dirty="0"/>
            <a:t>Self learners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900" kern="1200" dirty="0"/>
            <a:t>Ethical</a:t>
          </a:r>
        </a:p>
      </dsp:txBody>
      <dsp:txXfrm>
        <a:off x="1615609" y="59026"/>
        <a:ext cx="1760756" cy="2904983"/>
      </dsp:txXfrm>
    </dsp:sp>
    <dsp:sp modelId="{40CA5E50-91F1-466E-81CE-46BAB1260F9C}">
      <dsp:nvSpPr>
        <dsp:cNvPr id="0" name=""/>
        <dsp:cNvSpPr/>
      </dsp:nvSpPr>
      <dsp:spPr>
        <a:xfrm rot="16200000">
          <a:off x="3090512" y="1902105"/>
          <a:ext cx="2322895" cy="600697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EC98C5-7B13-43E2-8707-09DAF489618E}">
      <dsp:nvSpPr>
        <dsp:cNvPr id="0" name=""/>
        <dsp:cNvSpPr/>
      </dsp:nvSpPr>
      <dsp:spPr>
        <a:xfrm>
          <a:off x="3356121" y="-292893"/>
          <a:ext cx="1791677" cy="2667801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kern="1200" dirty="0"/>
            <a:t>Smart technologies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200" kern="1200" dirty="0"/>
            <a:t>Know how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200" kern="1200" dirty="0"/>
            <a:t>Tools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200" kern="1200" dirty="0"/>
            <a:t>Processes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200" kern="1200" dirty="0"/>
            <a:t>Culture</a:t>
          </a:r>
          <a:endParaRPr lang="en-ZA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200" kern="1200" dirty="0"/>
        </a:p>
      </dsp:txBody>
      <dsp:txXfrm>
        <a:off x="3408597" y="-240417"/>
        <a:ext cx="1686725" cy="2562849"/>
      </dsp:txXfrm>
    </dsp:sp>
    <dsp:sp modelId="{8EEDC8A0-005E-468D-AE5B-B7979F7A7B25}">
      <dsp:nvSpPr>
        <dsp:cNvPr id="0" name=""/>
        <dsp:cNvSpPr/>
      </dsp:nvSpPr>
      <dsp:spPr>
        <a:xfrm rot="18026167">
          <a:off x="4237179" y="2231575"/>
          <a:ext cx="1982025" cy="600697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F7914B-BC49-49DE-B957-A631004A80AE}">
      <dsp:nvSpPr>
        <dsp:cNvPr id="0" name=""/>
        <dsp:cNvSpPr/>
      </dsp:nvSpPr>
      <dsp:spPr>
        <a:xfrm>
          <a:off x="5187892" y="89142"/>
          <a:ext cx="1673896" cy="289273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600" kern="120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kern="1200"/>
            <a:t>Smart Users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00" kern="1200"/>
            <a:t>Information &amp; smart technologies literate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00" kern="1200"/>
            <a:t>Well informed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00" kern="1200"/>
            <a:t>Adaptable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00" kern="1200"/>
            <a:t>Self learners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00" kern="1200"/>
            <a:t>Ethical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200" kern="1200"/>
        </a:p>
      </dsp:txBody>
      <dsp:txXfrm>
        <a:off x="5236919" y="138169"/>
        <a:ext cx="1575842" cy="2794680"/>
      </dsp:txXfrm>
    </dsp:sp>
    <dsp:sp modelId="{F05227F0-65DA-46A7-B165-47DB5F07EB0E}">
      <dsp:nvSpPr>
        <dsp:cNvPr id="0" name=""/>
        <dsp:cNvSpPr/>
      </dsp:nvSpPr>
      <dsp:spPr>
        <a:xfrm rot="19800000">
          <a:off x="5126103" y="3077354"/>
          <a:ext cx="2322895" cy="60069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078FA9-E572-4301-BAA3-B2CDA58C358A}">
      <dsp:nvSpPr>
        <dsp:cNvPr id="0" name=""/>
        <dsp:cNvSpPr/>
      </dsp:nvSpPr>
      <dsp:spPr>
        <a:xfrm>
          <a:off x="6555696" y="1869904"/>
          <a:ext cx="1475397" cy="1854149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kern="1200"/>
            <a:t>Smart leadership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00" kern="1200"/>
            <a:t>Visionary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00" kern="1200"/>
            <a:t>Innovative</a:t>
          </a:r>
        </a:p>
      </dsp:txBody>
      <dsp:txXfrm>
        <a:off x="6598909" y="1913117"/>
        <a:ext cx="1388971" cy="1767723"/>
      </dsp:txXfrm>
    </dsp:sp>
    <dsp:sp modelId="{8D6D2FC0-192A-4E65-BEED-904C3C46C33C}">
      <dsp:nvSpPr>
        <dsp:cNvPr id="0" name=""/>
        <dsp:cNvSpPr/>
      </dsp:nvSpPr>
      <dsp:spPr>
        <a:xfrm rot="21588446">
          <a:off x="5441125" y="4244699"/>
          <a:ext cx="2325103" cy="60069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2706A6-0925-4A2C-9C3A-608AC8E8D62D}">
      <dsp:nvSpPr>
        <dsp:cNvPr id="0" name=""/>
        <dsp:cNvSpPr/>
      </dsp:nvSpPr>
      <dsp:spPr>
        <a:xfrm>
          <a:off x="7028523" y="3445428"/>
          <a:ext cx="1475397" cy="2191424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kern="1200"/>
            <a:t>Smart resources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00" kern="1200"/>
            <a:t>Open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00" kern="1200"/>
            <a:t>Accessible anytime,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00" kern="1200"/>
            <a:t>anywhere,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00" kern="1200"/>
            <a:t>everywhere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000" kern="1200"/>
        </a:p>
      </dsp:txBody>
      <dsp:txXfrm>
        <a:off x="7071736" y="3488641"/>
        <a:ext cx="1388971" cy="2104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A3BBD-6242-C249-8516-7B3AA11674CF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CBA47-E15B-4B4D-83D6-853F1EF8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59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CBA47-E15B-4B4D-83D6-853F1EF8326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678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CBA47-E15B-4B4D-83D6-853F1EF832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92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CPD</a:t>
            </a:r>
            <a:r>
              <a:rPr lang="en-ZA" baseline="0" dirty="0"/>
              <a:t> + IL  education  + Research (</a:t>
            </a:r>
            <a:r>
              <a:rPr lang="en-ZA" baseline="0" dirty="0" err="1"/>
              <a:t>eg</a:t>
            </a:r>
            <a:r>
              <a:rPr lang="en-ZA" baseline="0" dirty="0"/>
              <a:t> UX) + CWS + computer literacy? + IL advisory role + social media literacy +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CBA47-E15B-4B4D-83D6-853F1EF832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666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7B421-0D73-4EC0-B041-DA2F309F034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115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CBA47-E15B-4B4D-83D6-853F1EF8326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18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CBA47-E15B-4B4D-83D6-853F1EF8326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751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CBA47-E15B-4B4D-83D6-853F1EF8326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067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CCBA47-E15B-4B4D-83D6-853F1EF832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949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6D039-561A-8D4D-9CE6-110D9D3C5C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5B7BBE-6B9F-DF40-BC43-2122287B1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1D755-9BF7-1349-A182-93C3619A0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5B26-DA32-FC42-81F9-1E6180DD43B2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E966B-126B-8A42-8C1C-0CC82A856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D40C9-6BAE-6C4D-85EC-ED38F169A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4C27-2EB5-1D47-AAFF-4479D2397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04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0D0AE-F481-6545-AB45-09D58E669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EA7817-AFDD-1446-8328-6F95B6968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9F010-A982-2D4E-9EB9-AC1F0BA54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5B26-DA32-FC42-81F9-1E6180DD43B2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0CFA0-68D8-5C4B-970E-0903BBC9F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55B78-4409-074C-A37C-DD3C3A222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4C27-2EB5-1D47-AAFF-4479D2397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65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9BB6B3-AC6E-9949-9F0D-5F5B3B10D7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115E51-0D1F-A641-954D-63B7051C15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908A6-4C54-634F-8DC3-1B720DC10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5B26-DA32-FC42-81F9-1E6180DD43B2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8FA82-3418-4242-A2CE-15CC44A2F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A26D0-32B3-7E4B-A31F-9B1FB69AC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4C27-2EB5-1D47-AAFF-4479D2397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94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D1768-6639-7C40-BBDD-5734536D0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3DD76-54DF-FE45-BB67-0B0659DD8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AC8A4-90AC-5449-BBF5-B3FF9D0A5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5B26-DA32-FC42-81F9-1E6180DD43B2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65E48-637F-6C49-87B7-04D1AF8CD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838DA-371B-0747-B901-BFE578F50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4C27-2EB5-1D47-AAFF-4479D2397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63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87EC3-5554-9B44-8879-FBF373079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6629A1-3DDC-5D4A-AA65-E0CA11979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33BC9-9357-294D-9E2F-B079DE208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5B26-DA32-FC42-81F9-1E6180DD43B2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81EBF-0ED7-7C41-82CE-CA1F58BD0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3CF36-3E4E-2F49-8040-0443ACE19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4C27-2EB5-1D47-AAFF-4479D2397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07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85B78-4778-5D44-AC7D-ECBC17606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FCBC0-30F8-E14C-81B5-8F284267E8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629CBF-51D0-6F46-B066-9AF977C2C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0B35A9-7A29-DE4A-B26E-2F7DADBD7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5B26-DA32-FC42-81F9-1E6180DD43B2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EFCD0C-D715-4E46-AED5-CDB09FB5F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56864E-204F-5647-929B-2F89A99E5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4C27-2EB5-1D47-AAFF-4479D2397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60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BAE2A-ACB1-6643-82CF-60F12C991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A4020E-A385-F740-9787-3F13E388B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674C5-6CCC-2548-95A9-C9F96E12D5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43B50C-115D-C143-8BD7-8F6AF3BC09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286DCF-725B-0D49-B806-FD8186B886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9B3296-5EFA-8C47-98FD-9B8663A39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5B26-DA32-FC42-81F9-1E6180DD43B2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FED43B-6561-B244-A849-76C8D7BED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4A88DB-CB0C-1545-9279-F8476BD77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4C27-2EB5-1D47-AAFF-4479D2397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35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B2802-A401-FB46-93E1-53F77D2F2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60B142-E80D-2348-9ECB-362EBED9C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5B26-DA32-FC42-81F9-1E6180DD43B2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58A702-5881-294C-9457-DE30DD64E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1054BC-36F2-F84A-942E-2EF020B1C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4C27-2EB5-1D47-AAFF-4479D2397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13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D98600-F4A5-5A44-91CB-877D5AC03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5B26-DA32-FC42-81F9-1E6180DD43B2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6CCBBD-E351-C64E-83AC-466A33129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A16B46-85FB-C34A-AB45-618FBD673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4C27-2EB5-1D47-AAFF-4479D2397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05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3AD9C-58F0-874A-BF76-5F151A2BB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C1128-E381-6B45-8EEE-8D0F7B123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1289B3-0B85-A04B-8B47-1669EF9AC1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35A86F-D4DE-CE4C-A5C0-40DBCBA59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5B26-DA32-FC42-81F9-1E6180DD43B2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9B4F7D-7F93-644C-B245-3CD5BA1A2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97DDE3-B10A-9B48-9EEA-6B8DC24C7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4C27-2EB5-1D47-AAFF-4479D2397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94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9020C-6CC8-B645-A421-8E3323AE9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3EEA88-C4F2-8C47-9596-22E81F96C4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E8E35A-4149-9947-92D4-37D394499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F8A102-7E06-9B4C-B3B5-FA2C1D467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5B26-DA32-FC42-81F9-1E6180DD43B2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85F82F-01DF-5740-9227-B4B7B2B36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4E7D97-F9BC-0641-A654-DB3FB60B4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4C27-2EB5-1D47-AAFF-4479D2397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56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23BE33-E3EC-9A4A-87A1-EC7B17975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40EC5-F161-524C-9EB7-DC98F6A53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94E37-679F-FC4D-B6BB-BDF66E6B40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35B26-DA32-FC42-81F9-1E6180DD43B2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BFC51-2220-294D-AB44-7B6985CC29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6E6B5-F5D5-964E-8D9A-4CCA15574D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04C27-2EB5-1D47-AAFF-4479D2397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8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.google.com/citations?view_op=view_citation&amp;hl=en&amp;user=Ez4tQZIAAAAJ&amp;citation_for_view=Ez4tQZIAAAAJ:MXK_kJrjxJIC" TargetMode="External"/><Relationship Id="rId7" Type="http://schemas.openxmlformats.org/officeDocument/2006/relationships/hyperlink" Target="https://www.emerald.com/insight/publication/issn/0143-5124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merald.com/insight/search?q=Lyudmila%20Ocholla" TargetMode="External"/><Relationship Id="rId5" Type="http://schemas.openxmlformats.org/officeDocument/2006/relationships/hyperlink" Target="https://www.emerald.com/insight/search?q=Dennis%20N.%20Ocholla" TargetMode="External"/><Relationship Id="rId4" Type="http://schemas.openxmlformats.org/officeDocument/2006/relationships/hyperlink" Target="file:///C:\Users\Dennis%20Ocholla\Downloads\140005-Article%20Text-373306-1-10-20160720%20(1).pdf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428DD7-175C-B449-BE83-FC79C14EC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" y="-105408"/>
            <a:ext cx="1218895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F763D8-9400-8941-90AB-0C7DE0843F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622426"/>
            <a:ext cx="7823200" cy="2387600"/>
          </a:xfrm>
        </p:spPr>
        <p:txBody>
          <a:bodyPr>
            <a:normAutofit fontScale="90000"/>
          </a:bodyPr>
          <a:lstStyle/>
          <a:p>
            <a:pPr algn="l" fontAlgn="t">
              <a:lnSpc>
                <a:spcPct val="100000"/>
              </a:lnSpc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Three Sisters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: Partnership Roles of Research, Library and LIS Education (LISE) Towards Information Literacy Skills in the Workplace 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37E48E-872A-9641-BBF1-D29BD06FCE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9300" y="4224338"/>
            <a:ext cx="10877550" cy="165576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2</a:t>
            </a:r>
            <a:r>
              <a:rPr lang="en-US" sz="2800" baseline="30000" dirty="0">
                <a:solidFill>
                  <a:schemeClr val="bg1"/>
                </a:solidFill>
              </a:rPr>
              <a:t>nd</a:t>
            </a:r>
            <a:r>
              <a:rPr lang="en-US" sz="2800" dirty="0">
                <a:solidFill>
                  <a:schemeClr val="bg1"/>
                </a:solidFill>
              </a:rPr>
              <a:t> IL Seminar CPUT 2022 -  Keynote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67475B-4FE8-12A6-A011-518225BE92F2}"/>
              </a:ext>
            </a:extLst>
          </p:cNvPr>
          <p:cNvSpPr txBox="1"/>
          <p:nvPr/>
        </p:nvSpPr>
        <p:spPr>
          <a:xfrm>
            <a:off x="520700" y="5501798"/>
            <a:ext cx="4368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Prof. Dennis Ocholla, PhD,</a:t>
            </a:r>
          </a:p>
          <a:p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University of Zululand, South Africa</a:t>
            </a:r>
          </a:p>
          <a:p>
            <a:r>
              <a:rPr lang="en-US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Ochollad@unizulu.ac.za </a:t>
            </a:r>
          </a:p>
        </p:txBody>
      </p:sp>
    </p:spTree>
    <p:extLst>
      <p:ext uri="{BB962C8B-B14F-4D97-AF65-F5344CB8AC3E}">
        <p14:creationId xmlns:p14="http://schemas.microsoft.com/office/powerpoint/2010/main" val="4068380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 descr="Unizulu Powerpoint lin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38" y="692151"/>
            <a:ext cx="360045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4648200" y="6381750"/>
            <a:ext cx="289560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>
                <a:solidFill>
                  <a:srgbClr val="898989"/>
                </a:solidFill>
              </a:rPr>
              <a:t>Dennis Ocholla</a:t>
            </a:r>
          </a:p>
        </p:txBody>
      </p:sp>
      <p:sp>
        <p:nvSpPr>
          <p:cNvPr id="5939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BC09A9-C0D7-4940-B779-5F622DB04315}" type="slidenum">
              <a:rPr lang="en-ZA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ZA" altLang="en-US" sz="1200">
              <a:solidFill>
                <a:srgbClr val="898989"/>
              </a:solidFill>
            </a:endParaRPr>
          </a:p>
        </p:txBody>
      </p:sp>
      <p:sp>
        <p:nvSpPr>
          <p:cNvPr id="53256" name="Date Placeholder 6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712BE4-6BE0-4E79-B137-7C8A2AC2D451}" type="datetime1">
              <a:rPr lang="en-US" altLang="en-US" smtClean="0">
                <a:solidFill>
                  <a:srgbClr val="898989"/>
                </a:solidFill>
              </a:rPr>
              <a:t>10/28/2022</a:t>
            </a:fld>
            <a:endParaRPr lang="en-ZA" altLang="en-US">
              <a:solidFill>
                <a:srgbClr val="898989"/>
              </a:solidFill>
            </a:endParaRPr>
          </a:p>
        </p:txBody>
      </p:sp>
      <p:graphicFrame>
        <p:nvGraphicFramePr>
          <p:cNvPr id="59400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988224"/>
              </p:ext>
            </p:extLst>
          </p:nvPr>
        </p:nvGraphicFramePr>
        <p:xfrm>
          <a:off x="-32657" y="-24449"/>
          <a:ext cx="12028714" cy="6882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242506" imgH="5468586" progId="Excel.Chart.8">
                  <p:embed/>
                </p:oleObj>
              </mc:Choice>
              <mc:Fallback>
                <p:oleObj r:id="rId3" imgW="8242506" imgH="5468586" progId="Excel.Chart.8">
                  <p:embed/>
                  <p:pic>
                    <p:nvPicPr>
                      <p:cNvPr id="59400" name="Chart 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2657" y="-24449"/>
                        <a:ext cx="12028714" cy="68824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9583421" y="990482"/>
            <a:ext cx="2209800" cy="645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>
                <a:solidFill>
                  <a:schemeClr val="bg1"/>
                </a:solidFill>
              </a:rPr>
              <a:t>Source: Ocholla &amp; Ocholla, 2020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24823" y="1235238"/>
            <a:ext cx="626088" cy="512282"/>
          </a:xfrm>
          <a:prstGeom prst="rightArrow">
            <a:avLst>
              <a:gd name="adj1" fmla="val 44609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highlight>
                <a:srgbClr val="FFFF00"/>
              </a:highlight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5FF5A81-3615-85B6-8CC4-7EDDE45A2FB8}"/>
              </a:ext>
            </a:extLst>
          </p:cNvPr>
          <p:cNvSpPr/>
          <p:nvPr/>
        </p:nvSpPr>
        <p:spPr>
          <a:xfrm>
            <a:off x="10794684" y="2119744"/>
            <a:ext cx="1397316" cy="32696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Fig.5: Responsiveness of SA academic libraries to the trends/services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90583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8DEA5A-BFDD-8C41-AB75-FC1B77DD9F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269673" y="-1039599"/>
            <a:ext cx="15461671" cy="798560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A31D9F-0EE7-2344-905B-20FBB1426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90461" y="-1"/>
            <a:ext cx="15063147" cy="738662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IL Strategy in the Workplace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4E84D6-66CD-50C6-B92C-E916241240B0}"/>
              </a:ext>
            </a:extLst>
          </p:cNvPr>
          <p:cNvSpPr txBox="1"/>
          <p:nvPr/>
        </p:nvSpPr>
        <p:spPr>
          <a:xfrm>
            <a:off x="-3269674" y="1045030"/>
            <a:ext cx="12820073" cy="4162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3200" kern="12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Policy/Guidelines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3200" kern="12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Planning – 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W</a:t>
            </a:r>
            <a:r>
              <a:rPr lang="en-US" sz="3200" kern="12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hat (e.g. IL </a:t>
            </a:r>
            <a:r>
              <a:rPr lang="en-US" sz="3200" kern="1200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programmes</a:t>
            </a:r>
            <a:r>
              <a:rPr lang="en-US" sz="3200" kern="12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and activities)? Why? How? Who? When( timeframe)? Where? Whom (e.g. target)? </a:t>
            </a:r>
            <a:r>
              <a:rPr lang="en-US" sz="3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O</a:t>
            </a:r>
            <a:r>
              <a:rPr lang="en-US" sz="3200" kern="12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utcome?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3200" kern="12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Stakeholders - Institution, Library users, Librarians/information providers,  Faculty/staff, Research office, PA – e.g. LIASA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3200" kern="12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Capacity building – CSW( see also Raju ,2014)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3200" kern="12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Visibility – Promotion/Marketing/Web presence</a:t>
            </a:r>
            <a:endParaRPr lang="en-ZA" sz="3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584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8DEA5A-BFDD-8C41-AB75-FC1B77DD9F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700" y="365126"/>
            <a:ext cx="12192000" cy="685971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A31D9F-0EE7-2344-905B-20FBB1426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12179299" cy="53542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requirement </a:t>
            </a:r>
            <a:r>
              <a:rPr lang="en-US" sz="4000" b="1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of the  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Library </a:t>
            </a: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(see Ocholla and Ocholla, 2020: 364)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2CE2CC-A666-CB5F-F190-2455D8E2B32C}"/>
              </a:ext>
            </a:extLst>
          </p:cNvPr>
          <p:cNvSpPr txBox="1"/>
          <p:nvPr/>
        </p:nvSpPr>
        <p:spPr>
          <a:xfrm>
            <a:off x="1028700" y="1346190"/>
            <a:ext cx="10160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763485" y="1097280"/>
          <a:ext cx="8503921" cy="5355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938212"/>
            <a:ext cx="10450286" cy="571078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3644876-F2A5-2BE1-F081-7113BE37DF63}"/>
              </a:ext>
            </a:extLst>
          </p:cNvPr>
          <p:cNvSpPr/>
          <p:nvPr/>
        </p:nvSpPr>
        <p:spPr>
          <a:xfrm>
            <a:off x="10723418" y="2798618"/>
            <a:ext cx="1468582" cy="2092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Fig.6:  Academic library 4.0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8181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8DEA5A-BFDD-8C41-AB75-FC1B77DD9F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864" y="378189"/>
            <a:ext cx="10549742" cy="685971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A31D9F-0EE7-2344-905B-20FBB1426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350500" cy="535420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role of Research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2CE2CC-A666-CB5F-F190-2455D8E2B32C}"/>
              </a:ext>
            </a:extLst>
          </p:cNvPr>
          <p:cNvSpPr txBox="1"/>
          <p:nvPr/>
        </p:nvSpPr>
        <p:spPr>
          <a:xfrm>
            <a:off x="54428" y="1071870"/>
            <a:ext cx="12083143" cy="721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 sz="2000" b="1" dirty="0"/>
              <a:t>Knowledge creation and dissemination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 sz="2000" dirty="0"/>
              <a:t>develop scientific and professional practice 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 sz="2000" dirty="0"/>
              <a:t>develop creative, analytical and rational thinking for informed decision making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 sz="2000" dirty="0"/>
              <a:t>find solutions to challenges or problems affecting humanity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 sz="2000" dirty="0"/>
              <a:t>confirm or contest or refute theories or </a:t>
            </a:r>
            <a:r>
              <a:rPr lang="en-US" altLang="en-US" sz="2000" dirty="0" err="1"/>
              <a:t>hypothesis</a:t>
            </a:r>
            <a:r>
              <a:rPr lang="en-US" altLang="en-US" sz="2000" dirty="0" err="1">
                <a:solidFill>
                  <a:schemeClr val="bg1"/>
                </a:solidFill>
              </a:rPr>
              <a:t>s</a:t>
            </a:r>
            <a:r>
              <a:rPr lang="en-US" altLang="en-US" sz="2000" dirty="0">
                <a:solidFill>
                  <a:schemeClr val="bg1"/>
                </a:solidFill>
              </a:rPr>
              <a:t> or problems affecting humanity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 sz="2000" dirty="0">
                <a:solidFill>
                  <a:srgbClr val="000000"/>
                </a:solidFill>
              </a:rPr>
              <a:t>self development and satisfy curiosity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 sz="2000" dirty="0">
                <a:solidFill>
                  <a:srgbClr val="000000"/>
                </a:solidFill>
              </a:rPr>
              <a:t>Mandate-  e.g. mission of a university or place of work such as a library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 sz="2000" dirty="0">
                <a:solidFill>
                  <a:srgbClr val="000000"/>
                </a:solidFill>
              </a:rPr>
              <a:t>recognition and visibility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 sz="2000" dirty="0">
                <a:solidFill>
                  <a:srgbClr val="000000"/>
                </a:solidFill>
              </a:rPr>
              <a:t>Justification of existence </a:t>
            </a:r>
            <a:endParaRPr lang="en-US" altLang="en-US" sz="22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endParaRPr lang="en-US" altLang="en-US" sz="1000" b="1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sz="2200" b="1" i="1" u="sng" dirty="0">
                <a:solidFill>
                  <a:srgbClr val="C00000"/>
                </a:solidFill>
              </a:rPr>
              <a:t>Should librarians conduct  and  publish? (see Ocholla, Ocholla and Onyancha  2012 and 2013)</a:t>
            </a:r>
          </a:p>
          <a:p>
            <a:pPr lvl="1">
              <a:lnSpc>
                <a:spcPct val="90000"/>
              </a:lnSpc>
            </a:pPr>
            <a:endParaRPr lang="en-US" altLang="en-US" sz="800" b="1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sz="2000" b="1" dirty="0">
                <a:solidFill>
                  <a:srgbClr val="000000"/>
                </a:solidFill>
              </a:rPr>
              <a:t>Our conclusion was YES and made the following two major suggestions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altLang="en-US" sz="2200" dirty="0">
                <a:solidFill>
                  <a:srgbClr val="C00000"/>
                </a:solidFill>
              </a:rPr>
              <a:t>We suggest that the promotion of university librarians to senior library positions should be linked to research output and publications as they serve a vibrant academic community whose research requirements and services can best be achieved by a person who not only conducts research, but also disseminates research results through scholarly publications..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altLang="en-US" sz="2200" dirty="0">
                <a:solidFill>
                  <a:srgbClr val="C00000"/>
                </a:solidFill>
              </a:rPr>
              <a:t> Most academic librarians are involved with teaching information literacy to the university academic community, such as students and staff, where themes related to e-resources, open access, information ethics is increasingly common. 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US" altLang="en-US" sz="2000" dirty="0">
              <a:solidFill>
                <a:srgbClr val="000000"/>
              </a:solidFill>
            </a:endParaRP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GB" altLang="en-US" sz="2000" dirty="0">
              <a:solidFill>
                <a:srgbClr val="000000"/>
              </a:solidFill>
            </a:endParaRP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GB" altLang="en-US" sz="2000" dirty="0">
              <a:solidFill>
                <a:srgbClr val="000000"/>
              </a:solidFill>
            </a:endParaRP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US" altLang="en-US" sz="2000" dirty="0">
              <a:solidFill>
                <a:srgbClr val="000000"/>
              </a:solidFill>
            </a:endParaRP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US" altLang="en-US" sz="2000" dirty="0">
              <a:solidFill>
                <a:srgbClr val="000000"/>
              </a:solidFill>
            </a:endParaRP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US" alt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84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8DEA5A-BFDD-8C41-AB75-FC1B77DD9F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72" y="-10181"/>
            <a:ext cx="12191999" cy="685971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A31D9F-0EE7-2344-905B-20FBB1426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3" y="365126"/>
            <a:ext cx="1167988" cy="6086474"/>
          </a:xfrm>
        </p:spPr>
        <p:txBody>
          <a:bodyPr>
            <a:noAutofit/>
          </a:bodyPr>
          <a:lstStyle/>
          <a:p>
            <a:pPr algn="ctr"/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Table 1: </a:t>
            </a:r>
            <a:r>
              <a:rPr lang="en-US" sz="1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 Author keywords </a:t>
            </a:r>
            <a:r>
              <a:rPr lang="en-US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SCOPUS and LISTA Term/keyword/subject  analysis 2007-2016 (see Ocholla &amp; Ocholla 2017)</a:t>
            </a:r>
            <a:br>
              <a:rPr lang="en-US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1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1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1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1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1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1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1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1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1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18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18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18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18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18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18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18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A45C67-B2C8-7C65-7629-CFAFCD507A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75" r="1644"/>
          <a:stretch/>
        </p:blipFill>
        <p:spPr>
          <a:xfrm>
            <a:off x="1199160" y="8466"/>
            <a:ext cx="11008426" cy="595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84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8DEA5A-BFDD-8C41-AB75-FC1B77DD9F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72" y="-10181"/>
            <a:ext cx="12191999" cy="6859714"/>
          </a:xfr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E46E91F-4DFD-974E-A96E-0843F6B5BB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629055"/>
              </p:ext>
            </p:extLst>
          </p:nvPr>
        </p:nvGraphicFramePr>
        <p:xfrm>
          <a:off x="31172" y="-10179"/>
          <a:ext cx="10850189" cy="6254225"/>
        </p:xfrm>
        <a:graphic>
          <a:graphicData uri="http://schemas.openxmlformats.org/drawingml/2006/table">
            <a:tbl>
              <a:tblPr firstRow="1" firstCol="1" bandRow="1"/>
              <a:tblGrid>
                <a:gridCol w="5444965">
                  <a:extLst>
                    <a:ext uri="{9D8B030D-6E8A-4147-A177-3AD203B41FA5}">
                      <a16:colId xmlns:a16="http://schemas.microsoft.com/office/drawing/2014/main" val="1054289570"/>
                    </a:ext>
                  </a:extLst>
                </a:gridCol>
                <a:gridCol w="5405224">
                  <a:extLst>
                    <a:ext uri="{9D8B030D-6E8A-4147-A177-3AD203B41FA5}">
                      <a16:colId xmlns:a16="http://schemas.microsoft.com/office/drawing/2014/main" val="2099976921"/>
                    </a:ext>
                  </a:extLst>
                </a:gridCol>
              </a:tblGrid>
              <a:tr h="4717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400" dirty="0">
                          <a:effectLst/>
                        </a:rPr>
                        <a:t>Main term/keyword/subject  clusters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400" dirty="0">
                          <a:effectLst/>
                        </a:rPr>
                        <a:t>Sub-themes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023922"/>
                  </a:ext>
                </a:extLst>
              </a:tr>
              <a:tr h="3358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</a:rPr>
                        <a:t>Information literacy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</a:rPr>
                        <a:t> IS</a:t>
                      </a:r>
                      <a:r>
                        <a:rPr lang="en-ZA" sz="2000" baseline="0" dirty="0">
                          <a:effectLst/>
                        </a:rPr>
                        <a:t> + IR + CL +DL/</a:t>
                      </a:r>
                      <a:r>
                        <a:rPr lang="en-ZA" sz="2000" baseline="0" dirty="0" err="1">
                          <a:effectLst/>
                        </a:rPr>
                        <a:t>MML+Inf</a:t>
                      </a:r>
                      <a:r>
                        <a:rPr lang="en-ZA" sz="2000" baseline="0" dirty="0">
                          <a:effectLst/>
                        </a:rPr>
                        <a:t> sources+ IE+NML+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229940"/>
                  </a:ext>
                </a:extLst>
              </a:tr>
              <a:tr h="7503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</a:rPr>
                        <a:t>Information and communication technology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</a:rPr>
                        <a:t>e-government, internet, e-school, e-learning, open access, digital divide 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610534"/>
                  </a:ext>
                </a:extLst>
              </a:tr>
              <a:tr h="9657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</a:rPr>
                        <a:t>Information seeking and retrieval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</a:rPr>
                        <a:t>Information Seeking, Information Behaviour, Information Retrieval, Information Needs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679938"/>
                  </a:ext>
                </a:extLst>
              </a:tr>
              <a:tr h="10386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</a:rPr>
                        <a:t>Library/ information service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</a:rPr>
                        <a:t>Public libraries, Academic libraries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</a:rPr>
                        <a:t>Information services, Librarians,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</a:rPr>
                        <a:t>Open access, School libraries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504594"/>
                  </a:ext>
                </a:extLst>
              </a:tr>
              <a:tr h="10386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</a:rPr>
                        <a:t>Knowledge management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</a:rPr>
                        <a:t>Information management, Knowledge management, Information society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</a:rPr>
                        <a:t>Records management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362864"/>
                  </a:ext>
                </a:extLst>
              </a:tr>
              <a:tr h="6872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</a:rPr>
                        <a:t>Spaces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</a:rPr>
                        <a:t>South Africa, Botswana, Africa, </a:t>
                      </a:r>
                      <a:r>
                        <a:rPr lang="en-ZA" sz="2000" dirty="0" err="1">
                          <a:effectLst/>
                        </a:rPr>
                        <a:t>Sub-saharan</a:t>
                      </a:r>
                      <a:r>
                        <a:rPr lang="en-ZA" sz="2000" dirty="0">
                          <a:effectLst/>
                        </a:rPr>
                        <a:t> Africa, </a:t>
                      </a:r>
                      <a:r>
                        <a:rPr lang="en-ZA" sz="2000" dirty="0" err="1">
                          <a:effectLst/>
                        </a:rPr>
                        <a:t>Univesities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583543"/>
                  </a:ext>
                </a:extLst>
              </a:tr>
              <a:tr h="9657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</a:rPr>
                        <a:t>Others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effectLst/>
                        </a:rPr>
                        <a:t>Information science, Bibliometrics, Research, ethics, legal deposit, collaboration, </a:t>
                      </a:r>
                      <a:r>
                        <a:rPr lang="en-ZA" sz="2000" dirty="0" err="1">
                          <a:effectLst/>
                        </a:rPr>
                        <a:t>HiV</a:t>
                      </a:r>
                      <a:r>
                        <a:rPr lang="en-ZA" sz="2000" dirty="0">
                          <a:effectLst/>
                        </a:rPr>
                        <a:t>/</a:t>
                      </a:r>
                      <a:r>
                        <a:rPr lang="en-ZA" sz="2000" dirty="0" err="1">
                          <a:effectLst/>
                        </a:rPr>
                        <a:t>AiDs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286427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0881361" y="-10181"/>
            <a:ext cx="1310639" cy="5379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srgbClr val="FFFF00"/>
                </a:solidFill>
              </a:rPr>
              <a:t>Table 2. LIS main keyword/subject clusters</a:t>
            </a:r>
          </a:p>
          <a:p>
            <a:pPr algn="ctr"/>
            <a:r>
              <a:rPr lang="en-ZA" dirty="0">
                <a:solidFill>
                  <a:srgbClr val="FFFF00"/>
                </a:solidFill>
              </a:rPr>
              <a:t>( see Ocholla &amp; Ocholla , 2017)</a:t>
            </a:r>
          </a:p>
        </p:txBody>
      </p:sp>
    </p:spTree>
    <p:extLst>
      <p:ext uri="{BB962C8B-B14F-4D97-AF65-F5344CB8AC3E}">
        <p14:creationId xmlns:p14="http://schemas.microsoft.com/office/powerpoint/2010/main" val="160338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3" descr="Unizulu powerpoint p page 2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7417"/>
            <a:ext cx="9255125" cy="7178676"/>
          </a:xfrm>
          <a:prstGeom prst="rect">
            <a:avLst/>
          </a:prstGeom>
          <a:solidFill>
            <a:schemeClr val="tx2"/>
          </a:solidFill>
          <a:ln>
            <a:noFill/>
          </a:ln>
        </p:spPr>
      </p:pic>
      <p:pic>
        <p:nvPicPr>
          <p:cNvPr id="59395" name="Picture 3" descr="Unizulu Powerpoint lin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1760"/>
            <a:ext cx="360045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6" name="Date Placeholder 6"/>
          <p:cNvSpPr>
            <a:spLocks noGrp="1"/>
          </p:cNvSpPr>
          <p:nvPr>
            <p:ph type="dt" sz="half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93E2AA-0F5E-4BC3-8FB4-50412DF8D9F8}" type="datetime1">
              <a:rPr lang="en-US" altLang="en-US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10/28/2022</a:t>
            </a:fld>
            <a:endParaRPr lang="en-ZA" altLang="en-US">
              <a:solidFill>
                <a:srgbClr val="898989"/>
              </a:solidFill>
            </a:endParaRPr>
          </a:p>
        </p:txBody>
      </p:sp>
      <p:sp>
        <p:nvSpPr>
          <p:cNvPr id="53254" name="Footer Placeholder 2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ZA" altLang="en-US">
                <a:solidFill>
                  <a:srgbClr val="898989"/>
                </a:solidFill>
              </a:rPr>
              <a:t>Dennis Ocholla</a:t>
            </a:r>
            <a:endParaRPr lang="en-ZA" altLang="en-US" dirty="0">
              <a:solidFill>
                <a:srgbClr val="898989"/>
              </a:solidFill>
            </a:endParaRPr>
          </a:p>
        </p:txBody>
      </p:sp>
      <p:sp>
        <p:nvSpPr>
          <p:cNvPr id="5939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fld id="{F8BC09A9-C0D7-4940-B779-5F622DB04315}" type="slidenum">
              <a:rPr lang="en-ZA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None/>
                <a:defRPr/>
              </a:pPr>
              <a:t>16</a:t>
            </a:fld>
            <a:endParaRPr lang="en-ZA" altLang="en-US" sz="1200">
              <a:solidFill>
                <a:srgbClr val="89898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t="4588" r="15833" b="3169"/>
          <a:stretch/>
        </p:blipFill>
        <p:spPr>
          <a:xfrm>
            <a:off x="1524000" y="17418"/>
            <a:ext cx="10519953" cy="91114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flipH="1">
            <a:off x="130628" y="17418"/>
            <a:ext cx="1774371" cy="406265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endParaRPr lang="en-ZA" dirty="0"/>
          </a:p>
          <a:p>
            <a:pPr algn="ctr"/>
            <a:r>
              <a:rPr lang="en-ZA" sz="2400" dirty="0">
                <a:solidFill>
                  <a:schemeClr val="bg1"/>
                </a:solidFill>
              </a:rPr>
              <a:t>Fig 7:</a:t>
            </a:r>
          </a:p>
          <a:p>
            <a:pPr algn="ctr"/>
            <a:r>
              <a:rPr lang="en-ZA" sz="2400" dirty="0">
                <a:solidFill>
                  <a:schemeClr val="bg1"/>
                </a:solidFill>
              </a:rPr>
              <a:t>Library and Information  Science Research  Keywords/</a:t>
            </a:r>
          </a:p>
          <a:p>
            <a:pPr algn="ctr"/>
            <a:r>
              <a:rPr lang="en-ZA" sz="2400" dirty="0">
                <a:solidFill>
                  <a:schemeClr val="bg1"/>
                </a:solidFill>
              </a:rPr>
              <a:t>terms in SCOPUS 2014-2021</a:t>
            </a:r>
          </a:p>
          <a:p>
            <a:pPr algn="ctr"/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2137251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8DEA5A-BFDD-8C41-AB75-FC1B77DD9F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2847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A31D9F-0EE7-2344-905B-20FBB1426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36618" y="-1"/>
            <a:ext cx="13909304" cy="738662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IL linked terms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260985-12B8-33BC-5E0F-BCAFB26B57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49"/>
          <a:stretch/>
        </p:blipFill>
        <p:spPr>
          <a:xfrm>
            <a:off x="0" y="617846"/>
            <a:ext cx="8483311" cy="602235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02C25C1-17CF-471D-DFB7-DC89F976EF7A}"/>
              </a:ext>
            </a:extLst>
          </p:cNvPr>
          <p:cNvSpPr/>
          <p:nvPr/>
        </p:nvSpPr>
        <p:spPr>
          <a:xfrm>
            <a:off x="7698550" y="5870823"/>
            <a:ext cx="2928506" cy="738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Fig 8: IL linked terms-Scopus 2017-2022</a:t>
            </a:r>
            <a:endParaRPr lang="en-ZA" dirty="0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E3DC443F-2585-B649-6B7F-EAF1C7FDAA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7" b="8654"/>
          <a:stretch/>
        </p:blipFill>
        <p:spPr bwMode="auto">
          <a:xfrm>
            <a:off x="7698550" y="342901"/>
            <a:ext cx="4493450" cy="555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0825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8DEA5A-BFDD-8C41-AB75-FC1B77DD9F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431" y="-91434"/>
            <a:ext cx="12017137" cy="685971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A31D9F-0EE7-2344-905B-20FBB1426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32" y="778328"/>
            <a:ext cx="11929706" cy="4481227"/>
          </a:xfrm>
        </p:spPr>
        <p:txBody>
          <a:bodyPr>
            <a:noAutofit/>
          </a:bodyPr>
          <a:lstStyle/>
          <a:p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2CE2CC-A666-CB5F-F190-2455D8E2B32C}"/>
              </a:ext>
            </a:extLst>
          </p:cNvPr>
          <p:cNvSpPr txBox="1"/>
          <p:nvPr/>
        </p:nvSpPr>
        <p:spPr>
          <a:xfrm>
            <a:off x="210787" y="8887"/>
            <a:ext cx="118063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Types of IL ( see 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Onyancha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,2020)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EE974F-BDCE-8C85-7356-47AF5577A1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909" t="19986" r="20341" b="11330"/>
          <a:stretch/>
        </p:blipFill>
        <p:spPr>
          <a:xfrm>
            <a:off x="27709" y="540327"/>
            <a:ext cx="11485417" cy="573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02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8DEA5A-BFDD-8C41-AB75-FC1B77DD9F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431" y="-91434"/>
            <a:ext cx="12017137" cy="685971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A31D9F-0EE7-2344-905B-20FBB1426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32" y="778328"/>
            <a:ext cx="11929706" cy="4481227"/>
          </a:xfrm>
        </p:spPr>
        <p:txBody>
          <a:bodyPr>
            <a:no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Research </a:t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LISE- includes IL curricula Development </a:t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Community outreach (e.g. CPD + Short   </a:t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courses+ partnership with stakeholders </a:t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e.g. PA-LIASA, libraries/LIS employers)</a:t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Advise/Consultancy</a:t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2CE2CC-A666-CB5F-F190-2455D8E2B32C}"/>
              </a:ext>
            </a:extLst>
          </p:cNvPr>
          <p:cNvSpPr txBox="1"/>
          <p:nvPr/>
        </p:nvSpPr>
        <p:spPr>
          <a:xfrm>
            <a:off x="210787" y="8887"/>
            <a:ext cx="118063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role of LISE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see also Jiyane and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Onyancha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,2010)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955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8DEA5A-BFDD-8C41-AB75-FC1B77DD9F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72" y="-10181"/>
            <a:ext cx="12191999" cy="685971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A31D9F-0EE7-2344-905B-20FBB1426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350500" cy="535420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CONTENT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F9ABA6-886C-8147-A169-908252921535}"/>
              </a:ext>
            </a:extLst>
          </p:cNvPr>
          <p:cNvSpPr txBox="1"/>
          <p:nvPr/>
        </p:nvSpPr>
        <p:spPr>
          <a:xfrm>
            <a:off x="114300" y="1059561"/>
            <a:ext cx="1186815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information Literacy and its purpose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are the IL components?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and Digital Literacy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partnership role of the three sisters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Library role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 role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LISE role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Challenges and opportunities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606555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8DEA5A-BFDD-8C41-AB75-FC1B77DD9F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838198" y="-2100"/>
            <a:ext cx="11478490" cy="69164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A31D9F-0EE7-2344-905B-20FBB1426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007" y="0"/>
            <a:ext cx="10922693" cy="900546"/>
          </a:xfrm>
        </p:spPr>
        <p:txBody>
          <a:bodyPr>
            <a:noAutofit/>
          </a:bodyPr>
          <a:lstStyle/>
          <a:p>
            <a:pPr algn="ctr"/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UNIZULU IL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Overlaping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Modules/courses</a:t>
            </a:r>
            <a:b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E2F9619-D12C-1FDC-B618-2B6F8C025A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906991"/>
              </p:ext>
            </p:extLst>
          </p:nvPr>
        </p:nvGraphicFramePr>
        <p:xfrm>
          <a:off x="-490798" y="426864"/>
          <a:ext cx="9108442" cy="62697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8380">
                  <a:extLst>
                    <a:ext uri="{9D8B030D-6E8A-4147-A177-3AD203B41FA5}">
                      <a16:colId xmlns:a16="http://schemas.microsoft.com/office/drawing/2014/main" val="2464828144"/>
                    </a:ext>
                  </a:extLst>
                </a:gridCol>
                <a:gridCol w="6880062">
                  <a:extLst>
                    <a:ext uri="{9D8B030D-6E8A-4147-A177-3AD203B41FA5}">
                      <a16:colId xmlns:a16="http://schemas.microsoft.com/office/drawing/2014/main" val="2630835166"/>
                    </a:ext>
                  </a:extLst>
                </a:gridCol>
              </a:tblGrid>
              <a:tr h="1117451">
                <a:tc rowSpan="1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ZA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ZA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ZA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ZA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ZA" sz="2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dirty="0">
                          <a:effectLst/>
                        </a:rPr>
                        <a:t>Information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dirty="0">
                          <a:effectLst/>
                        </a:rPr>
                        <a:t>Literacy 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ZA" sz="2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dirty="0">
                          <a:effectLst/>
                        </a:rPr>
                        <a:t>Title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55324841"/>
                  </a:ext>
                </a:extLst>
              </a:tr>
              <a:tr h="298392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dirty="0">
                          <a:effectLst/>
                        </a:rPr>
                        <a:t> 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dirty="0">
                          <a:effectLst/>
                        </a:rPr>
                        <a:t>Information Science and Information Literacy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83821946"/>
                  </a:ext>
                </a:extLst>
              </a:tr>
              <a:tr h="298392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dirty="0">
                          <a:effectLst/>
                        </a:rPr>
                        <a:t> 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dirty="0">
                          <a:effectLst/>
                        </a:rPr>
                        <a:t>Computer literacy and Information Studies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25584306"/>
                  </a:ext>
                </a:extLst>
              </a:tr>
              <a:tr h="298392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dirty="0">
                          <a:effectLst/>
                        </a:rPr>
                        <a:t> 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dirty="0">
                          <a:effectLst/>
                        </a:rPr>
                        <a:t>Information Searching and Retrieval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38186420"/>
                  </a:ext>
                </a:extLst>
              </a:tr>
              <a:tr h="298392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dirty="0">
                          <a:effectLst/>
                        </a:rPr>
                        <a:t> 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dirty="0">
                          <a:effectLst/>
                        </a:rPr>
                        <a:t>Information Seeking Behaviour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24687934"/>
                  </a:ext>
                </a:extLst>
              </a:tr>
              <a:tr h="298392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dirty="0">
                          <a:effectLst/>
                        </a:rPr>
                        <a:t> 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dirty="0">
                          <a:effectLst/>
                        </a:rPr>
                        <a:t>Advanced information Retrieval Indexing and Abstracting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02315033"/>
                  </a:ext>
                </a:extLst>
              </a:tr>
              <a:tr h="298392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dirty="0">
                          <a:effectLst/>
                        </a:rPr>
                        <a:t> 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dirty="0">
                          <a:effectLst/>
                        </a:rPr>
                        <a:t>Computer Mediated Communication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40522109"/>
                  </a:ext>
                </a:extLst>
              </a:tr>
              <a:tr h="298392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dirty="0">
                          <a:effectLst/>
                        </a:rPr>
                        <a:t> 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>
                          <a:effectLst/>
                        </a:rPr>
                        <a:t>Information Retrieval – 1, 2</a:t>
                      </a:r>
                      <a:endParaRPr lang="en-Z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21066703"/>
                  </a:ext>
                </a:extLst>
              </a:tr>
              <a:tr h="298392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dirty="0">
                          <a:effectLst/>
                        </a:rPr>
                        <a:t> 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dirty="0">
                          <a:effectLst/>
                        </a:rPr>
                        <a:t>Research Methodology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7729203"/>
                  </a:ext>
                </a:extLst>
              </a:tr>
              <a:tr h="298392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dirty="0">
                          <a:effectLst/>
                        </a:rPr>
                        <a:t> 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dirty="0">
                          <a:effectLst/>
                        </a:rPr>
                        <a:t>Information Ethics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74127329"/>
                  </a:ext>
                </a:extLst>
              </a:tr>
              <a:tr h="298392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dirty="0">
                          <a:effectLst/>
                        </a:rPr>
                        <a:t> 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dirty="0" err="1">
                          <a:effectLst/>
                        </a:rPr>
                        <a:t>Informetrics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22541811"/>
                  </a:ext>
                </a:extLst>
              </a:tr>
              <a:tr h="298392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dirty="0">
                          <a:effectLst/>
                        </a:rPr>
                        <a:t> 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dirty="0">
                          <a:effectLst/>
                        </a:rPr>
                        <a:t>Experiential Learning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11629752"/>
                  </a:ext>
                </a:extLst>
              </a:tr>
              <a:tr h="298392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dirty="0">
                          <a:effectLst/>
                        </a:rPr>
                        <a:t> 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dirty="0">
                          <a:effectLst/>
                        </a:rPr>
                        <a:t>Cataloguing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52697889"/>
                  </a:ext>
                </a:extLst>
              </a:tr>
              <a:tr h="298392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dirty="0">
                          <a:effectLst/>
                        </a:rPr>
                        <a:t> 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dirty="0">
                          <a:effectLst/>
                        </a:rPr>
                        <a:t>Classification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67386852"/>
                  </a:ext>
                </a:extLst>
              </a:tr>
              <a:tr h="298392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dirty="0">
                          <a:effectLst/>
                        </a:rPr>
                        <a:t> 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dirty="0">
                          <a:effectLst/>
                        </a:rPr>
                        <a:t>Multimedia 1,2,3,4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40342420"/>
                  </a:ext>
                </a:extLst>
              </a:tr>
              <a:tr h="720014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dirty="0">
                          <a:effectLst/>
                        </a:rPr>
                        <a:t> </a:t>
                      </a: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dirty="0">
                          <a:effectLst/>
                        </a:rPr>
                        <a:t>Collection Development( Information sources)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Z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06827308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1C95351F-C1E6-49A4-9C16-B632232D7008}"/>
              </a:ext>
            </a:extLst>
          </p:cNvPr>
          <p:cNvSpPr/>
          <p:nvPr/>
        </p:nvSpPr>
        <p:spPr>
          <a:xfrm>
            <a:off x="8965043" y="2480449"/>
            <a:ext cx="1808252" cy="2854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Table 3:IL related content modules/course</a:t>
            </a:r>
            <a:endParaRPr lang="en-Z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68FEA6-4F6A-B206-CE43-4CED50319753}"/>
              </a:ext>
            </a:extLst>
          </p:cNvPr>
          <p:cNvSpPr txBox="1"/>
          <p:nvPr/>
        </p:nvSpPr>
        <p:spPr>
          <a:xfrm flipH="1">
            <a:off x="-474174" y="6403804"/>
            <a:ext cx="99247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See-http://reg.unizulu.ac.za/wp-content/uploads/2022/01/Faculty-of-Arts-Handbook-2022.pdf   for module/course description</a:t>
            </a:r>
          </a:p>
        </p:txBody>
      </p:sp>
    </p:spTree>
    <p:extLst>
      <p:ext uri="{BB962C8B-B14F-4D97-AF65-F5344CB8AC3E}">
        <p14:creationId xmlns:p14="http://schemas.microsoft.com/office/powerpoint/2010/main" val="2301561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8DEA5A-BFDD-8C41-AB75-FC1B77DD9F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72" y="-10181"/>
            <a:ext cx="12191999" cy="685971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A31D9F-0EE7-2344-905B-20FBB1426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3" y="87122"/>
            <a:ext cx="12129654" cy="636876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Information seeking and IL </a:t>
            </a: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FD51FD10-F9ED-10F9-A4E0-5FC7D08B7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32836"/>
            <a:ext cx="9844811" cy="567098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6380089-F4BD-79D2-EE04-5C2174799BB6}"/>
              </a:ext>
            </a:extLst>
          </p:cNvPr>
          <p:cNvSpPr/>
          <p:nvPr/>
        </p:nvSpPr>
        <p:spPr>
          <a:xfrm>
            <a:off x="10072255" y="1080655"/>
            <a:ext cx="2088572" cy="4184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Key:</a:t>
            </a:r>
          </a:p>
          <a:p>
            <a:pPr algn="ctr"/>
            <a:r>
              <a:rPr lang="en-US" dirty="0"/>
              <a:t>B- books</a:t>
            </a:r>
          </a:p>
          <a:p>
            <a:pPr algn="ctr"/>
            <a:r>
              <a:rPr lang="en-US" dirty="0"/>
              <a:t>P- periodicals</a:t>
            </a:r>
          </a:p>
          <a:p>
            <a:pPr algn="ctr"/>
            <a:r>
              <a:rPr lang="en-US" dirty="0"/>
              <a:t>CP- conference proceedings</a:t>
            </a:r>
          </a:p>
          <a:p>
            <a:pPr algn="ctr"/>
            <a:r>
              <a:rPr lang="en-US" dirty="0"/>
              <a:t>RP – research reports</a:t>
            </a:r>
          </a:p>
          <a:p>
            <a:pPr algn="ctr"/>
            <a:r>
              <a:rPr lang="en-US" dirty="0"/>
              <a:t>GL – Grey literature</a:t>
            </a:r>
          </a:p>
          <a:p>
            <a:pPr algn="ctr"/>
            <a:r>
              <a:rPr lang="en-US" dirty="0"/>
              <a:t>CL – commercial literature </a:t>
            </a:r>
            <a:r>
              <a:rPr lang="en-US" dirty="0" err="1"/>
              <a:t>eg</a:t>
            </a:r>
            <a:r>
              <a:rPr lang="en-US" dirty="0"/>
              <a:t> patents</a:t>
            </a:r>
          </a:p>
          <a:p>
            <a:pPr algn="ctr"/>
            <a:r>
              <a:rPr lang="en-US" dirty="0"/>
              <a:t>OP/GP – official publications/ government publications</a:t>
            </a:r>
          </a:p>
          <a:p>
            <a:pPr algn="ctr"/>
            <a:endParaRPr lang="en-Z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DC28C7-4E1E-FAAA-9E72-102E957576FD}"/>
              </a:ext>
            </a:extLst>
          </p:cNvPr>
          <p:cNvSpPr/>
          <p:nvPr/>
        </p:nvSpPr>
        <p:spPr>
          <a:xfrm>
            <a:off x="6844145" y="5957455"/>
            <a:ext cx="2369128" cy="5354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Figure 9: IL and IS link.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207787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8DEA5A-BFDD-8C41-AB75-FC1B77DD9F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431" y="-91434"/>
            <a:ext cx="12017137" cy="6859714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0253B1-308D-E6D8-D07E-0C559BFDF0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27" r="17634" b="2290"/>
          <a:stretch/>
        </p:blipFill>
        <p:spPr>
          <a:xfrm>
            <a:off x="224855" y="0"/>
            <a:ext cx="7114309" cy="650094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C0EEB2C-2D87-2204-13A5-3EFE54F56F84}"/>
              </a:ext>
            </a:extLst>
          </p:cNvPr>
          <p:cNvSpPr/>
          <p:nvPr/>
        </p:nvSpPr>
        <p:spPr>
          <a:xfrm flipH="1">
            <a:off x="8076352" y="1324019"/>
            <a:ext cx="3063424" cy="165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What are the requirements?</a:t>
            </a:r>
            <a:endParaRPr lang="en-ZA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3002414-11E2-E409-28BF-F3E3BD4E9516}"/>
              </a:ext>
            </a:extLst>
          </p:cNvPr>
          <p:cNvSpPr/>
          <p:nvPr/>
        </p:nvSpPr>
        <p:spPr>
          <a:xfrm>
            <a:off x="7339164" y="5140130"/>
            <a:ext cx="3358064" cy="9963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Fig 10: Smart LIS education and research  </a:t>
            </a:r>
            <a:endParaRPr lang="en-ZA" sz="20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A8A323B-D5D6-6870-46E5-0B0C36B23B1C}"/>
              </a:ext>
            </a:extLst>
          </p:cNvPr>
          <p:cNvSpPr/>
          <p:nvPr/>
        </p:nvSpPr>
        <p:spPr>
          <a:xfrm>
            <a:off x="10515600" y="4166820"/>
            <a:ext cx="1538576" cy="10124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See Ocholla, 2020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23178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8DEA5A-BFDD-8C41-AB75-FC1B77DD9F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72" y="-5903"/>
            <a:ext cx="12129656" cy="682463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A31D9F-0EE7-2344-905B-20FBB1426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266"/>
            <a:ext cx="10350500" cy="722734"/>
          </a:xfrm>
        </p:spPr>
        <p:txBody>
          <a:bodyPr>
            <a:noAutofit/>
          </a:bodyPr>
          <a:lstStyle/>
          <a:p>
            <a:pPr algn="ctr"/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Challenges and opportunities</a:t>
            </a:r>
            <a:b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E820B7-CB95-72B0-005D-9C2128574687}"/>
              </a:ext>
            </a:extLst>
          </p:cNvPr>
          <p:cNvSpPr txBox="1"/>
          <p:nvPr/>
        </p:nvSpPr>
        <p:spPr>
          <a:xfrm>
            <a:off x="31172" y="807169"/>
            <a:ext cx="11728737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Collaboration/partnership ( see Ocholla, 2008)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Popularization of  IL – CSW e.g. regular IL annual conferences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Institutional support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 support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Library support (e.g. 88% see slide 7 and 8)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 education support (e.g. UNIZULU LIS )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Multidisciplinarity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IL( see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Onyancha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2020)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PA, e.g. IFLA, LIASA support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Capacity building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erging/new literacies e.g. digital/multimedia, social media etc.</a:t>
            </a:r>
            <a:endParaRPr lang="en-Z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779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5D9ED6-5818-24AA-9DC8-A0C6BA29C8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9" t="12211" b="7320"/>
          <a:stretch/>
        </p:blipFill>
        <p:spPr>
          <a:xfrm>
            <a:off x="6036934" y="1"/>
            <a:ext cx="6516914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97BE95-A16E-AE4C-655F-FE8F342F30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71" t="11845" r="5302" b="10356"/>
          <a:stretch/>
        </p:blipFill>
        <p:spPr>
          <a:xfrm>
            <a:off x="0" y="-32712"/>
            <a:ext cx="5965371" cy="698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920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8DEA5A-BFDD-8C41-AB75-FC1B77DD9F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72" y="-10181"/>
            <a:ext cx="12191999" cy="685971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A31D9F-0EE7-2344-905B-20FBB1426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" y="8467"/>
            <a:ext cx="12129656" cy="603618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Conclusions</a:t>
            </a:r>
            <a:br>
              <a:rPr lang="en-US" sz="3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9CF724-9599-9B1A-204C-E78C46F25AB4}"/>
              </a:ext>
            </a:extLst>
          </p:cNvPr>
          <p:cNvSpPr txBox="1"/>
          <p:nvPr/>
        </p:nvSpPr>
        <p:spPr>
          <a:xfrm>
            <a:off x="-1" y="798286"/>
            <a:ext cx="12191999" cy="4971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000" kern="1200" dirty="0" err="1">
                <a:solidFill>
                  <a:srgbClr val="20386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Multidisciplinarity</a:t>
            </a:r>
            <a:r>
              <a:rPr lang="en-US" sz="2000" kern="1200" dirty="0">
                <a:solidFill>
                  <a:srgbClr val="20386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of IL fundamental for its exploration, understanding, integration  and development  as a LIS discipline/domain. </a:t>
            </a:r>
            <a:r>
              <a:rPr lang="en-US" sz="2000" dirty="0">
                <a:solidFill>
                  <a:srgbClr val="203864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Thus, IL is closely linked to other literacies (e.g. adult education, MML/DL, SML, FL, CL etc.)(see also </a:t>
            </a:r>
            <a:r>
              <a:rPr lang="en-US" sz="2000" dirty="0" err="1">
                <a:solidFill>
                  <a:srgbClr val="203864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Onyancha</a:t>
            </a:r>
            <a:r>
              <a:rPr lang="en-US" sz="2000" dirty="0">
                <a:solidFill>
                  <a:srgbClr val="203864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, 2020)</a:t>
            </a:r>
            <a:endParaRPr lang="en-US" sz="2000" kern="1200" dirty="0">
              <a:solidFill>
                <a:srgbClr val="203864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000" kern="1200" dirty="0">
                <a:solidFill>
                  <a:srgbClr val="20386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IL is a human right (see e.g. UNDHR) for enabling information access and use therefore ethical considerations should inform and lead its foundation</a:t>
            </a:r>
            <a:r>
              <a:rPr lang="en-US" sz="2000" dirty="0">
                <a:solidFill>
                  <a:srgbClr val="203864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and </a:t>
            </a:r>
            <a:r>
              <a:rPr lang="en-US" sz="2000" kern="1200" dirty="0">
                <a:solidFill>
                  <a:srgbClr val="20386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development. 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000" kern="1200" dirty="0">
                <a:solidFill>
                  <a:srgbClr val="20386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Libraries and LIS schools  should  play a leading role for IL Education (both formal and informal - CPD). Variations(  e.g. depth and breadth) in their involvement  must always considered.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203864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IL should be integrated into the library strategic plan and a unit/section for its coordination and management be established where that does not exist.</a:t>
            </a:r>
            <a:endParaRPr lang="en-US" sz="2000" kern="1200" dirty="0">
              <a:solidFill>
                <a:srgbClr val="203864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000" kern="1200" dirty="0">
                <a:solidFill>
                  <a:srgbClr val="20386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Research is essential for IL theory and practice  and must be encouraged and supported by stakeholders.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000" kern="1200" dirty="0">
                <a:solidFill>
                  <a:srgbClr val="20386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Popularization of IL should be encouraged (e.g. marketing, publicity, web presence)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203864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We should strive to turn the existing IL challenges into opportunities</a:t>
            </a:r>
            <a:r>
              <a:rPr lang="en-US" sz="2000" kern="1200" dirty="0">
                <a:solidFill>
                  <a:srgbClr val="20386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en-Z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5240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8DEA5A-BFDD-8C41-AB75-FC1B77DD9F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714"/>
            <a:ext cx="12191999" cy="685971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A31D9F-0EE7-2344-905B-20FBB1426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350500" cy="53541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Readings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554BF1-DEE4-47EB-E0E7-BD1AA46AA752}"/>
              </a:ext>
            </a:extLst>
          </p:cNvPr>
          <p:cNvSpPr txBox="1">
            <a:spLocks/>
          </p:cNvSpPr>
          <p:nvPr/>
        </p:nvSpPr>
        <p:spPr>
          <a:xfrm>
            <a:off x="0" y="429492"/>
            <a:ext cx="12191999" cy="606338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l">
              <a:defRPr/>
            </a:pPr>
            <a:r>
              <a:rPr lang="en-GB" sz="4800" dirty="0"/>
              <a:t>Chipeta, G.P.(2010). Information Literacy(IL) Teaching and Learning. A literature review. </a:t>
            </a:r>
            <a:r>
              <a:rPr lang="en-GB" sz="4800" dirty="0" err="1"/>
              <a:t>Inkanyiso.JHSS</a:t>
            </a:r>
            <a:r>
              <a:rPr lang="en-GB" sz="4800" dirty="0"/>
              <a:t>, Vol 2, N1. ( online)</a:t>
            </a:r>
          </a:p>
          <a:p>
            <a:pPr algn="l">
              <a:defRPr/>
            </a:pPr>
            <a:r>
              <a:rPr lang="en-US" sz="4800" dirty="0" err="1"/>
              <a:t>Durodolu</a:t>
            </a:r>
            <a:r>
              <a:rPr lang="en-US" sz="4800" dirty="0"/>
              <a:t>, O.O.; Ocholla, D.N</a:t>
            </a:r>
            <a:r>
              <a:rPr lang="en-US" sz="4800" b="1" dirty="0"/>
              <a:t>.</a:t>
            </a:r>
            <a:r>
              <a:rPr lang="en-US" sz="4800" dirty="0"/>
              <a:t>(2017).Search strategy, self- concept and metacognitive skills of secondary school teachers in selected cities in Nigeria and South Africa</a:t>
            </a:r>
            <a:r>
              <a:rPr lang="en-US" sz="4800" i="1" dirty="0"/>
              <a:t>. LIBRI :</a:t>
            </a:r>
            <a:r>
              <a:rPr lang="en-US" sz="4800" i="1" dirty="0" err="1"/>
              <a:t>Internartional</a:t>
            </a:r>
            <a:r>
              <a:rPr lang="en-US" sz="4800" i="1" dirty="0"/>
              <a:t> Journal of Library and Information Science , Vol 62 N2;89-102</a:t>
            </a:r>
            <a:endParaRPr lang="en-ZA" sz="4800" dirty="0"/>
          </a:p>
          <a:p>
            <a:pPr lvl="0" algn="l"/>
            <a:r>
              <a:rPr lang="en-GB" sz="4800" dirty="0" err="1"/>
              <a:t>Durodolu</a:t>
            </a:r>
            <a:r>
              <a:rPr lang="en-GB" sz="4800" dirty="0"/>
              <a:t> </a:t>
            </a:r>
            <a:r>
              <a:rPr lang="en-GB" sz="4800" dirty="0" err="1"/>
              <a:t>Oluwole</a:t>
            </a:r>
            <a:r>
              <a:rPr lang="en-GB" sz="4800" dirty="0"/>
              <a:t> and Ocholla Dennis.(2017). Insight into Information Literacy Skills and Personal Abilities of Secondary School Teachers: Some experiences from Lagos, Nigeria and Durban, South Africa .Third </a:t>
            </a:r>
            <a:r>
              <a:rPr lang="en-GB" sz="4800" dirty="0" err="1"/>
              <a:t>Internartional</a:t>
            </a:r>
            <a:r>
              <a:rPr lang="en-GB" sz="4800" dirty="0"/>
              <a:t> Professional Forum “ Book, Culture, Education, Innovation”, Crimea 2017, </a:t>
            </a:r>
            <a:r>
              <a:rPr lang="en-GB" sz="4800" dirty="0" err="1"/>
              <a:t>Sudak</a:t>
            </a:r>
            <a:r>
              <a:rPr lang="en-GB" sz="4800" dirty="0"/>
              <a:t>, Republic of Crimea, Online:  http://www.gpntb.ru/win/inter-events/crimea2017/disk/022.pdf </a:t>
            </a:r>
            <a:endParaRPr lang="en-ZA" sz="4800" dirty="0"/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ZA" sz="48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Jiyane, G.V., </a:t>
            </a:r>
            <a:r>
              <a:rPr lang="en-ZA" sz="4800" dirty="0" err="1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Onyancha</a:t>
            </a:r>
            <a:r>
              <a:rPr lang="en-ZA" sz="48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O.B.(2010) </a:t>
            </a:r>
            <a:r>
              <a:rPr lang="en-ZA" sz="4800" u="sng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Information literacy education and instruction in academic libraries and LIS schools in institutions of higher education in South </a:t>
            </a:r>
            <a:r>
              <a:rPr lang="en-ZA" sz="4800" u="sng" dirty="0" err="1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Africa</a:t>
            </a:r>
            <a:r>
              <a:rPr lang="en-ZA" sz="4800" u="sng" dirty="0" err="1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ZA" sz="4800" dirty="0" err="1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South</a:t>
            </a:r>
            <a:r>
              <a:rPr lang="en-ZA" sz="48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African journal of libraries and information science 76 (1), 11-23</a:t>
            </a:r>
            <a:endParaRPr lang="en-ZA" sz="48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en-GB" sz="4800" dirty="0"/>
              <a:t>Kinyanjui, J., &amp; Ocholla, D. (2017, September). Financial Literacy Competencies of Women Entrepreneurs in Kenya. In </a:t>
            </a:r>
            <a:r>
              <a:rPr lang="en-GB" sz="4800" i="1" dirty="0"/>
              <a:t>European Conference on Information Literacy</a:t>
            </a:r>
            <a:r>
              <a:rPr lang="en-GB" sz="4800" dirty="0"/>
              <a:t> (pp. 348-358). Springer, Cham.</a:t>
            </a:r>
            <a:r>
              <a:rPr lang="en-ZA" sz="4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lvl="0" algn="just"/>
            <a:r>
              <a:rPr lang="en-ZA" sz="4800" dirty="0" err="1">
                <a:ea typeface="Times New Roman" panose="02020603050405020304" pitchFamily="18" charset="0"/>
                <a:cs typeface="Arial" panose="020B0604020202020204" pitchFamily="34" charset="0"/>
              </a:rPr>
              <a:t>Mudave</a:t>
            </a:r>
            <a:r>
              <a:rPr lang="en-ZA" sz="4800" dirty="0">
                <a:ea typeface="Times New Roman" panose="02020603050405020304" pitchFamily="18" charset="0"/>
                <a:cs typeface="Arial" panose="020B0604020202020204" pitchFamily="34" charset="0"/>
              </a:rPr>
              <a:t>, E.( 2016). Information Literacy Learning Experiences. A literature </a:t>
            </a:r>
            <a:r>
              <a:rPr lang="en-ZA" sz="4800" dirty="0" err="1">
                <a:ea typeface="Times New Roman" panose="02020603050405020304" pitchFamily="18" charset="0"/>
                <a:cs typeface="Arial" panose="020B0604020202020204" pitchFamily="34" charset="0"/>
              </a:rPr>
              <a:t>Review.Inkanyiso.Journal</a:t>
            </a:r>
            <a:r>
              <a:rPr lang="en-ZA" sz="4800" dirty="0">
                <a:ea typeface="Times New Roman" panose="02020603050405020304" pitchFamily="18" charset="0"/>
                <a:cs typeface="Arial" panose="020B0604020202020204" pitchFamily="34" charset="0"/>
              </a:rPr>
              <a:t> of Humanities and Social Sciences, Vol 8( 1). </a:t>
            </a:r>
            <a:r>
              <a:rPr lang="en-ZA" sz="4800" dirty="0">
                <a:ea typeface="Times New Roman" panose="02020603050405020304" pitchFamily="18" charset="0"/>
                <a:cs typeface="Arial" panose="020B0604020202020204" pitchFamily="34" charset="0"/>
                <a:hlinkClick r:id="rId4" action="ppaction://hlinkfile"/>
              </a:rPr>
              <a:t>file:///C:/Users/Dennis%20Ocholla/Downloads/140005-Article%20Text-373306-1-10-20160720%20(1).pdf</a:t>
            </a:r>
            <a:r>
              <a:rPr lang="en-ZA" sz="48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ZA" sz="48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/>
            <a:r>
              <a:rPr lang="en-ZA" sz="48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Ocholla,Dennis</a:t>
            </a:r>
            <a:r>
              <a:rPr lang="en-ZA" sz="4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Ngong.(2021). </a:t>
            </a:r>
            <a:r>
              <a:rPr lang="en-ZA" sz="4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Information and knowledge access for social justice: Perspectives from Mandela’s Long Walk to freedom. In: Coetzee </a:t>
            </a:r>
            <a:r>
              <a:rPr lang="en-ZA" sz="48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Bester,Johannes</a:t>
            </a:r>
            <a:r>
              <a:rPr lang="en-ZA" sz="4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ZA" sz="48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Britz</a:t>
            </a:r>
            <a:r>
              <a:rPr lang="en-ZA" sz="4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Rafael </a:t>
            </a:r>
            <a:r>
              <a:rPr lang="en-ZA" sz="48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Capurro</a:t>
            </a:r>
            <a:r>
              <a:rPr lang="en-ZA" sz="4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and Rachel Fischer(Eds), Nelson </a:t>
            </a:r>
            <a:r>
              <a:rPr lang="en-ZA" sz="48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Mandela.A</a:t>
            </a:r>
            <a:r>
              <a:rPr lang="en-ZA" sz="4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Reader on Information </a:t>
            </a:r>
            <a:r>
              <a:rPr lang="en-ZA" sz="48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Ethics.Pretoria</a:t>
            </a:r>
            <a:r>
              <a:rPr lang="en-ZA" sz="4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ZA" sz="48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ICIE,p</a:t>
            </a:r>
            <a:r>
              <a:rPr lang="en-ZA" sz="4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41-61</a:t>
            </a:r>
          </a:p>
          <a:p>
            <a:pPr algn="just"/>
            <a:r>
              <a:rPr lang="en-US" sz="48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Ocholla,D.N</a:t>
            </a:r>
            <a:r>
              <a:rPr lang="en-US" sz="4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.(2021). Echoes Down the corridor. </a:t>
            </a:r>
            <a:r>
              <a:rPr lang="en-US" sz="48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Expereinces</a:t>
            </a:r>
            <a:r>
              <a:rPr lang="en-US" sz="4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and perspectives of Library and Information Science Education(LISE) during Covid-19 through an African lens. </a:t>
            </a:r>
            <a:r>
              <a:rPr lang="en-US" sz="4800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Library Management</a:t>
            </a:r>
            <a:r>
              <a:rPr lang="en-US" sz="4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Vol 42, 4/5, 305-321</a:t>
            </a:r>
            <a:endParaRPr lang="en-ZA" sz="48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en-US" sz="4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Ocholla, DN (2008), The Current Status and Challenges of Collaboration in Library and Information Science (LIS) Education and Training in Africa. </a:t>
            </a:r>
            <a:r>
              <a:rPr lang="en-US" sz="48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New Library World,</a:t>
            </a:r>
            <a:r>
              <a:rPr lang="en-US" sz="4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Vol.109, No.9/10, 466-479</a:t>
            </a:r>
          </a:p>
          <a:p>
            <a:pPr algn="l">
              <a:defRPr/>
            </a:pPr>
            <a:r>
              <a:rPr lang="en-US" sz="4800" dirty="0"/>
              <a:t>Ocholla, Dennis N., Ocholla, L., Onyancha, O. Bosire.(2013).</a:t>
            </a:r>
            <a:r>
              <a:rPr lang="en-US" sz="4800" b="1" dirty="0"/>
              <a:t> </a:t>
            </a:r>
            <a:r>
              <a:rPr lang="en-GB" sz="4800" dirty="0"/>
              <a:t>Insight into Research Publication Output of Academic Librarians in Southern African Public Universities from 2002 -2011.</a:t>
            </a:r>
            <a:r>
              <a:rPr lang="en-GB" sz="4800" i="1" dirty="0"/>
              <a:t>African Journal of Libraries Archives and Information Science,</a:t>
            </a:r>
            <a:r>
              <a:rPr lang="en-GB" sz="4800" dirty="0"/>
              <a:t> Vol.23, No1;5-22</a:t>
            </a:r>
            <a:endParaRPr lang="en-ZA" sz="4800" dirty="0"/>
          </a:p>
          <a:p>
            <a:pPr algn="l">
              <a:defRPr/>
            </a:pPr>
            <a:r>
              <a:rPr lang="en-US" sz="4800" dirty="0"/>
              <a:t>Ocholla, Dennis , Ocholla Lyudmila and Omwoyo Bosire Onyancha (2012). Research visibility, publication patterns and output of academic librarians in sub-Saharan Africa: The case of Eastern Africa. </a:t>
            </a:r>
            <a:r>
              <a:rPr lang="en-US" sz="4800" i="1" dirty="0" err="1"/>
              <a:t>Aslib</a:t>
            </a:r>
            <a:r>
              <a:rPr lang="en-US" sz="4800" i="1" dirty="0"/>
              <a:t> Proceedings,</a:t>
            </a:r>
            <a:r>
              <a:rPr lang="en-US" sz="4800" dirty="0"/>
              <a:t> Vol.64(5)</a:t>
            </a:r>
            <a:r>
              <a:rPr lang="en-US" sz="4800" b="1" dirty="0"/>
              <a:t>,</a:t>
            </a:r>
            <a:r>
              <a:rPr lang="en-US" sz="4800" dirty="0"/>
              <a:t>478-493</a:t>
            </a:r>
            <a:endParaRPr lang="en-ZA" sz="4800" dirty="0"/>
          </a:p>
          <a:p>
            <a:pPr algn="l">
              <a:defRPr/>
            </a:pPr>
            <a:r>
              <a:rPr lang="en-ZA" sz="4800" dirty="0">
                <a:hlinkClick r:id="rId5" tooltip="Dennis N. Ocholla"/>
              </a:rPr>
              <a:t>Ocholla, D.N.</a:t>
            </a:r>
            <a:r>
              <a:rPr lang="en-ZA" sz="4800" dirty="0"/>
              <a:t> and </a:t>
            </a:r>
            <a:r>
              <a:rPr lang="en-ZA" sz="4800" dirty="0">
                <a:hlinkClick r:id="rId6" tooltip="Lyudmila Ocholla"/>
              </a:rPr>
              <a:t>Ocholla, L.</a:t>
            </a:r>
            <a:r>
              <a:rPr lang="en-ZA" sz="4800" dirty="0"/>
              <a:t> (2020), "Readiness of academic libraries in South Africa to research, teaching and learning support in the Fourth Industrial Revolution", </a:t>
            </a:r>
            <a:r>
              <a:rPr lang="en-ZA" sz="4800" i="1" dirty="0">
                <a:hlinkClick r:id="rId7"/>
              </a:rPr>
              <a:t>Library Management</a:t>
            </a:r>
            <a:r>
              <a:rPr lang="en-ZA" sz="4800" dirty="0"/>
              <a:t>, Vol. 41,6/7,355-368</a:t>
            </a:r>
          </a:p>
          <a:p>
            <a:pPr algn="l">
              <a:defRPr/>
            </a:pPr>
            <a:r>
              <a:rPr lang="en-ZA" sz="4800" dirty="0" err="1"/>
              <a:t>Onyancha</a:t>
            </a:r>
            <a:r>
              <a:rPr lang="en-ZA" sz="4800" dirty="0"/>
              <a:t>, O.B.(2020)  Knowledge Visualization  and mapping of Information Literacy 1975-2018. IFLA Journal Vol 46 N 2: 107-123</a:t>
            </a:r>
          </a:p>
          <a:p>
            <a:pPr algn="l">
              <a:defRPr/>
            </a:pPr>
            <a:r>
              <a:rPr lang="en-ZA" sz="4800" dirty="0" err="1"/>
              <a:t>Raju,J</a:t>
            </a:r>
            <a:r>
              <a:rPr lang="en-ZA" sz="4800" dirty="0"/>
              <a:t>.(2014). Knowledge and skills for the digital era academic library. Journal of Academic Librarianship, Vol 40, N2:163-170</a:t>
            </a:r>
          </a:p>
          <a:p>
            <a:pPr algn="l"/>
            <a:r>
              <a:rPr lang="en-US" sz="4800" dirty="0"/>
              <a:t> </a:t>
            </a:r>
            <a:r>
              <a:rPr lang="en-US" sz="4800" dirty="0" err="1"/>
              <a:t>Rabatseta</a:t>
            </a:r>
            <a:r>
              <a:rPr lang="en-US" sz="4800" dirty="0"/>
              <a:t>, R , </a:t>
            </a:r>
            <a:r>
              <a:rPr lang="en-US" sz="4800" dirty="0" err="1"/>
              <a:t>Maluleka.R</a:t>
            </a:r>
            <a:r>
              <a:rPr lang="en-US" sz="4800" dirty="0"/>
              <a:t>., </a:t>
            </a:r>
            <a:r>
              <a:rPr lang="en-US" sz="4800" dirty="0" err="1"/>
              <a:t>Onyancha</a:t>
            </a:r>
            <a:r>
              <a:rPr lang="en-US" sz="4800" dirty="0"/>
              <a:t>, O.B.(2021. Adoption and use of social media in academic libraries in South </a:t>
            </a:r>
            <a:r>
              <a:rPr lang="en-US" sz="4800" dirty="0" err="1"/>
              <a:t>Africa.</a:t>
            </a:r>
            <a:r>
              <a:rPr lang="en-US" sz="4800" i="1" dirty="0" err="1"/>
              <a:t>South</a:t>
            </a:r>
            <a:r>
              <a:rPr lang="en-US" sz="4800" i="1" dirty="0"/>
              <a:t> African Journal of Libraries and Information Science</a:t>
            </a:r>
            <a:r>
              <a:rPr lang="en-US" sz="4800" dirty="0"/>
              <a:t>, Vol87(1): 20-31</a:t>
            </a:r>
            <a:endParaRPr lang="en-US" sz="4800" b="0" i="0" dirty="0">
              <a:solidFill>
                <a:srgbClr val="222222"/>
              </a:solidFill>
              <a:effectLst/>
            </a:endParaRPr>
          </a:p>
          <a:p>
            <a:pPr algn="r"/>
            <a:r>
              <a:rPr lang="en-US" sz="5600" b="0" i="0" dirty="0">
                <a:solidFill>
                  <a:srgbClr val="777777"/>
                </a:solidFill>
                <a:effectLst/>
              </a:rPr>
              <a:t>Author</a:t>
            </a:r>
            <a:r>
              <a:rPr lang="en-US" sz="4800" b="0" i="0" dirty="0">
                <a:solidFill>
                  <a:srgbClr val="777777"/>
                </a:solidFill>
                <a:effectLst/>
              </a:rPr>
              <a:t>s</a:t>
            </a:r>
          </a:p>
          <a:p>
            <a:pPr algn="l">
              <a:defRPr/>
            </a:pPr>
            <a:endParaRPr lang="en-US" sz="4800" dirty="0"/>
          </a:p>
          <a:p>
            <a:pPr algn="l">
              <a:defRPr/>
            </a:pPr>
            <a:endParaRPr lang="en-ZA" sz="5600" dirty="0"/>
          </a:p>
          <a:p>
            <a:pPr algn="l">
              <a:defRPr/>
            </a:pPr>
            <a:endParaRPr lang="en-ZA" sz="5600" dirty="0"/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8468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8DEA5A-BFDD-8C41-AB75-FC1B77DD9F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9714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4955FC-6E1E-D647-01E8-4A96BC291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0751" y="1028700"/>
            <a:ext cx="7971272" cy="28067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F40E47-3791-28E7-67A2-77EF0D7BE1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5210" y="3687483"/>
            <a:ext cx="2231329" cy="20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219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8DEA5A-BFDD-8C41-AB75-FC1B77DD9F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653" y="-148215"/>
            <a:ext cx="12130348" cy="682502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5D6305-E56E-E763-30BE-D9CE3B5F2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419" y="181187"/>
            <a:ext cx="8609905" cy="584322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3AB5651-228E-FF43-ED12-93FCA65BEEB8}"/>
              </a:ext>
            </a:extLst>
          </p:cNvPr>
          <p:cNvSpPr/>
          <p:nvPr/>
        </p:nvSpPr>
        <p:spPr>
          <a:xfrm>
            <a:off x="9733280" y="928254"/>
            <a:ext cx="2364935" cy="27293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badi" panose="020B0604020202020204" pitchFamily="34" charset="0"/>
              </a:rPr>
              <a:t>Three Sisters mountain in the Karoo</a:t>
            </a:r>
            <a:endParaRPr lang="en-ZA" sz="2800" dirty="0">
              <a:latin typeface="Abadi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978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8DEA5A-BFDD-8C41-AB75-FC1B77DD9F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62" y="-235034"/>
            <a:ext cx="12191999" cy="685971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A31D9F-0EE7-2344-905B-20FBB1426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006" y="-235035"/>
            <a:ext cx="10979694" cy="101454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IL and  Its Purposes? </a:t>
            </a:r>
            <a:r>
              <a:rPr lang="en-US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(see also </a:t>
            </a:r>
            <a:r>
              <a:rPr lang="en-US" sz="14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Dorudolu</a:t>
            </a:r>
            <a:r>
              <a:rPr lang="en-US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Ocholla, 2017)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EEA562-845C-2742-FF02-5F99B40EE02B}"/>
              </a:ext>
            </a:extLst>
          </p:cNvPr>
          <p:cNvSpPr txBox="1"/>
          <p:nvPr/>
        </p:nvSpPr>
        <p:spPr>
          <a:xfrm>
            <a:off x="447042" y="3489152"/>
            <a:ext cx="614250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PURPOSES of IL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002060"/>
                </a:solidFill>
              </a:rPr>
              <a:t>Find   and evaluate  information from multiple sources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002060"/>
                </a:solidFill>
              </a:rPr>
              <a:t>Enable life - long learning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002060"/>
                </a:solidFill>
              </a:rPr>
              <a:t>Enable critical thinking and  problem solving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002060"/>
                </a:solidFill>
              </a:rPr>
              <a:t>Enable self –learning, self -determination, independence, freedom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002060"/>
                </a:solidFill>
              </a:rPr>
              <a:t>Enable responsible and effective use of information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002060"/>
                </a:solidFill>
              </a:rPr>
              <a:t>Enable research capacity building and support T&amp;L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002060"/>
                </a:solidFill>
              </a:rPr>
              <a:t>Support ethical use information, and prevent fabrication, falsification and plagiarism.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002060"/>
              </a:solidFill>
            </a:endParaRPr>
          </a:p>
          <a:p>
            <a:endParaRPr lang="en-ZA" sz="2000" dirty="0"/>
          </a:p>
        </p:txBody>
      </p:sp>
      <p:sp>
        <p:nvSpPr>
          <p:cNvPr id="3" name="Rectangle 2"/>
          <p:cNvSpPr/>
          <p:nvPr/>
        </p:nvSpPr>
        <p:spPr>
          <a:xfrm>
            <a:off x="4364182" y="779511"/>
            <a:ext cx="77966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solidFill>
                <a:srgbClr val="C00000"/>
              </a:solidFill>
            </a:endParaRPr>
          </a:p>
          <a:p>
            <a:endParaRPr lang="en-US" sz="2400" dirty="0">
              <a:solidFill>
                <a:srgbClr val="C00000"/>
              </a:solidFill>
            </a:endParaRPr>
          </a:p>
          <a:p>
            <a:endParaRPr lang="en-US" sz="2400" dirty="0">
              <a:solidFill>
                <a:srgbClr val="C00000"/>
              </a:solidFill>
            </a:endParaRPr>
          </a:p>
          <a:p>
            <a:endParaRPr lang="en-US" sz="2400" dirty="0">
              <a:solidFill>
                <a:srgbClr val="C00000"/>
              </a:solidFill>
            </a:endParaRPr>
          </a:p>
          <a:p>
            <a:endParaRPr lang="en-US" sz="2400" dirty="0">
              <a:solidFill>
                <a:srgbClr val="C00000"/>
              </a:solidFill>
            </a:endParaRPr>
          </a:p>
          <a:p>
            <a:endParaRPr lang="en-ZA" sz="24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D074655-9502-3EC2-4BED-721C6F45B8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3433901"/>
              </p:ext>
            </p:extLst>
          </p:nvPr>
        </p:nvGraphicFramePr>
        <p:xfrm>
          <a:off x="4833759" y="473730"/>
          <a:ext cx="7796646" cy="5133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ADEED8CF-98CA-E298-CDB8-5B821D91EAD6}"/>
              </a:ext>
            </a:extLst>
          </p:cNvPr>
          <p:cNvSpPr/>
          <p:nvPr/>
        </p:nvSpPr>
        <p:spPr>
          <a:xfrm>
            <a:off x="5805055" y="5749927"/>
            <a:ext cx="3269672" cy="526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Fig 1: IL components</a:t>
            </a:r>
            <a:endParaRPr lang="en-Z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14C73B-5BB2-B555-F489-7C41C3C46B5D}"/>
              </a:ext>
            </a:extLst>
          </p:cNvPr>
          <p:cNvSpPr txBox="1"/>
          <p:nvPr/>
        </p:nvSpPr>
        <p:spPr>
          <a:xfrm>
            <a:off x="447041" y="701040"/>
            <a:ext cx="535801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IFLA  (2006, 17) define information literacy as the  ‘</a:t>
            </a:r>
            <a:r>
              <a:rPr lang="en-US" sz="2000" b="1" dirty="0"/>
              <a:t>ability to identify when information is needed; carry out a specific task; problem-solve; cost-efficiently search for information; organize or reorganize sources of information; interpret, analyze and retrieve necessary information; appraise the accuracy and reliability of the information; and observe the ethical use of information sources</a:t>
            </a:r>
            <a:r>
              <a:rPr lang="en-US" sz="2000" dirty="0"/>
              <a:t>’.</a:t>
            </a:r>
          </a:p>
          <a:p>
            <a:r>
              <a:rPr lang="en-US" sz="2000" dirty="0">
                <a:solidFill>
                  <a:srgbClr val="0070C0"/>
                </a:solidFill>
              </a:rPr>
              <a:t> </a:t>
            </a:r>
            <a:endParaRPr lang="en-ZA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892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8DEA5A-BFDD-8C41-AB75-FC1B77DD9F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653" y="-148215"/>
            <a:ext cx="12130348" cy="6825027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964448-AFE1-97D1-37E2-F5B194B599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42" t="27280" r="24396" b="10805"/>
          <a:stretch/>
        </p:blipFill>
        <p:spPr>
          <a:xfrm>
            <a:off x="2296161" y="-165070"/>
            <a:ext cx="9895840" cy="6169631"/>
          </a:xfrm>
          <a:prstGeom prst="rect">
            <a:avLst/>
          </a:prstGeom>
        </p:spPr>
      </p:pic>
      <p:sp>
        <p:nvSpPr>
          <p:cNvPr id="4" name="Text Box 29">
            <a:extLst>
              <a:ext uri="{FF2B5EF4-FFF2-40B4-BE49-F238E27FC236}">
                <a16:creationId xmlns:a16="http://schemas.microsoft.com/office/drawing/2014/main" id="{3328C3A8-B1FF-F7B5-76CB-F5C024456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53" y="291937"/>
            <a:ext cx="2915227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WHAT IS INFORMATION LITERACY?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6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8DEA5A-BFDD-8C41-AB75-FC1B77DD9F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72" y="-10181"/>
            <a:ext cx="12191999" cy="685971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A31D9F-0EE7-2344-905B-20FBB1426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3" y="0"/>
            <a:ext cx="11157527" cy="50896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digital literacy?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2CE2CC-A666-CB5F-F190-2455D8E2B32C}"/>
              </a:ext>
            </a:extLst>
          </p:cNvPr>
          <p:cNvSpPr txBox="1"/>
          <p:nvPr/>
        </p:nvSpPr>
        <p:spPr>
          <a:xfrm>
            <a:off x="1028700" y="1346190"/>
            <a:ext cx="1016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4" y="508963"/>
            <a:ext cx="8071426" cy="62244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65273" y="2690336"/>
            <a:ext cx="60267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b="1" dirty="0">
                <a:solidFill>
                  <a:schemeClr val="tx2"/>
                </a:solidFill>
              </a:rPr>
              <a:t>Components of Digital Literacy: </a:t>
            </a:r>
            <a:r>
              <a:rPr lang="en-ZA" dirty="0">
                <a:solidFill>
                  <a:schemeClr val="tx2"/>
                </a:solidFill>
              </a:rPr>
              <a:t>The eight components include creativity, critical thinking and evaluation, cultural and social understanding, collaboration, find and select information, effective communication, e-safety, and functional skills (Hague &amp; Payton, 2010, p. 19).</a:t>
            </a:r>
          </a:p>
        </p:txBody>
      </p:sp>
      <p:sp>
        <p:nvSpPr>
          <p:cNvPr id="9" name="Rectangle 8"/>
          <p:cNvSpPr/>
          <p:nvPr/>
        </p:nvSpPr>
        <p:spPr>
          <a:xfrm>
            <a:off x="6165273" y="1108364"/>
            <a:ext cx="60209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b="1" dirty="0">
                <a:solidFill>
                  <a:schemeClr val="tx2"/>
                </a:solidFill>
              </a:rPr>
              <a:t>Digital Literacy</a:t>
            </a:r>
            <a:r>
              <a:rPr lang="en-ZA" dirty="0">
                <a:solidFill>
                  <a:schemeClr val="tx2"/>
                </a:solidFill>
              </a:rPr>
              <a:t> is the ability and skill to find, evaluate, utilise, share, and create content using information technologies and the Internet</a:t>
            </a:r>
          </a:p>
          <a:p>
            <a:r>
              <a:rPr lang="en-ZA" dirty="0"/>
              <a:t>( see https://www.twinkl.co.za/teaching-wiki/digital-literacy)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4E636B-029B-E78F-4F64-4F2C1F32A135}"/>
              </a:ext>
            </a:extLst>
          </p:cNvPr>
          <p:cNvSpPr/>
          <p:nvPr/>
        </p:nvSpPr>
        <p:spPr>
          <a:xfrm>
            <a:off x="5250872" y="5320144"/>
            <a:ext cx="3172691" cy="678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Fig.3: Digital literacy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96759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8DEA5A-BFDD-8C41-AB75-FC1B77DD9F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72" y="254481"/>
            <a:ext cx="12191999" cy="685971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A31D9F-0EE7-2344-905B-20FBB1426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3" y="169910"/>
            <a:ext cx="12129655" cy="508963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Frameworks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2CE2CC-A666-CB5F-F190-2455D8E2B32C}"/>
              </a:ext>
            </a:extLst>
          </p:cNvPr>
          <p:cNvSpPr txBox="1"/>
          <p:nvPr/>
        </p:nvSpPr>
        <p:spPr>
          <a:xfrm>
            <a:off x="8409709" y="678873"/>
            <a:ext cx="375112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The Universal Declaration of Human Rights, Article 19,  states </a:t>
            </a:r>
            <a:r>
              <a:rPr lang="en-GB" sz="2400" b="1" dirty="0"/>
              <a:t>“that everyone has the right to freedom of opinion and expression; that this right includes freedom to hold opinions without interference and to seek, receive and impart information and ideas through any media and regardless of frontiers</a:t>
            </a:r>
            <a:r>
              <a:rPr lang="en-GB" sz="2400" dirty="0"/>
              <a:t>” (WSIS, 2005:9).  </a:t>
            </a:r>
            <a:r>
              <a:rPr lang="en-GB" sz="2400" b="1" dirty="0">
                <a:solidFill>
                  <a:srgbClr val="C00000"/>
                </a:solidFill>
              </a:rPr>
              <a:t>ETHICAL PERSPECTIVE – ACCESS to INFORMATION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31172" y="678873"/>
            <a:ext cx="8239992" cy="5971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430"/>
              </a:spcBef>
              <a:spcAft>
                <a:spcPts val="800"/>
              </a:spcAft>
            </a:pPr>
            <a:r>
              <a:rPr lang="en-ZA" sz="1800" kern="1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Access to information and knowledge has been declared a fundamental human right and an essential social justice component.</a:t>
            </a:r>
            <a:r>
              <a:rPr lang="en-ZA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en-ZA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Thus,</a:t>
            </a:r>
            <a:endParaRPr lang="en-Z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7345">
              <a:lnSpc>
                <a:spcPct val="107000"/>
              </a:lnSpc>
              <a:spcBef>
                <a:spcPts val="385"/>
              </a:spcBef>
              <a:spcAft>
                <a:spcPts val="800"/>
              </a:spcAft>
            </a:pPr>
            <a:r>
              <a:rPr lang="en-ZA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1. Applied ethics theoretical  perspective - virtue, deontology/duty, rights, utilitarianism .  </a:t>
            </a:r>
            <a:r>
              <a:rPr lang="en-ZA" sz="1600" b="1" dirty="0">
                <a:latin typeface="Arial" panose="020B0604020202020204" pitchFamily="34" charset="0"/>
                <a:cs typeface="Arial" panose="020B0604020202020204" pitchFamily="34" charset="0"/>
              </a:rPr>
              <a:t>Rights- 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‘the claim we have towards others not to harm nor kill </a:t>
            </a:r>
            <a:r>
              <a:rPr lang="en-ZA" sz="1600" dirty="0" err="1">
                <a:latin typeface="Arial" panose="020B0604020202020204" pitchFamily="34" charset="0"/>
                <a:cs typeface="Arial" panose="020B0604020202020204" pitchFamily="34" charset="0"/>
              </a:rPr>
              <a:t>us’.This</a:t>
            </a: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 implies that the right I have become the duty of others.’ In other words, right-based theory propounds that ‘we have some rights merely by virtue of being humans’. </a:t>
            </a:r>
            <a:endParaRPr lang="en-Z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7345">
              <a:lnSpc>
                <a:spcPct val="107000"/>
              </a:lnSpc>
              <a:spcBef>
                <a:spcPts val="385"/>
              </a:spcBef>
              <a:spcAft>
                <a:spcPts val="800"/>
              </a:spcAft>
            </a:pPr>
            <a:r>
              <a:rPr lang="en-ZA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 United Nations organisations( </a:t>
            </a:r>
            <a:r>
              <a:rPr lang="en-ZA" sz="16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eg</a:t>
            </a:r>
            <a:r>
              <a:rPr lang="en-ZA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UNESCO), policies, declarations, agreements  e.g. the   Universal Declaration on Human Rights (UNDHR, 1948),WSIS, SDG.</a:t>
            </a:r>
            <a:endParaRPr lang="en-Z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7345">
              <a:lnSpc>
                <a:spcPct val="107000"/>
              </a:lnSpc>
              <a:spcBef>
                <a:spcPts val="385"/>
              </a:spcBef>
              <a:spcAft>
                <a:spcPts val="800"/>
              </a:spcAft>
            </a:pPr>
            <a:r>
              <a:rPr lang="en-ZA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3. Individual states and governments – constitution, laws and policies ( </a:t>
            </a:r>
            <a:r>
              <a:rPr lang="en-ZA" sz="16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eg</a:t>
            </a:r>
            <a:r>
              <a:rPr lang="en-ZA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South African Bill of Rights). Such interventions are expressed in the rights to literacy, education, expression, association, and other means that promote such access. </a:t>
            </a:r>
            <a:endParaRPr lang="en-Z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7345">
              <a:lnSpc>
                <a:spcPct val="107000"/>
              </a:lnSpc>
              <a:spcBef>
                <a:spcPts val="385"/>
              </a:spcBef>
              <a:spcAft>
                <a:spcPts val="800"/>
              </a:spcAft>
            </a:pPr>
            <a:r>
              <a:rPr lang="en-ZA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4. Research and publications in many forms. </a:t>
            </a:r>
            <a:endParaRPr lang="en-Z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–"/>
              <a:tabLst>
                <a:tab pos="914400" algn="l"/>
              </a:tabLst>
            </a:pPr>
            <a:r>
              <a:rPr lang="en-ZA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Overwhelmingly, the studies consider access to information and knowledge to be an essential part of social justice( e.g. Lor and </a:t>
            </a:r>
            <a:r>
              <a:rPr lang="en-ZA" sz="16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Britz</a:t>
            </a:r>
            <a:r>
              <a:rPr lang="en-ZA" sz="16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2007, p. 1) - question ‘whether an information society and, more critically, a knowledge society can develop in the absence of freedom of access to information, freedom of expression and freedom to access the digital economy</a:t>
            </a:r>
            <a:r>
              <a:rPr lang="en-ZA" sz="16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’. ( see Ocholla, 2021)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tabLst>
                <a:tab pos="914400" algn="l"/>
              </a:tabLst>
            </a:pPr>
            <a:r>
              <a:rPr lang="en-ZA" sz="1600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5. IL theories/models e.g. The seven pillars of IL, The big six skills, etc. (see Chipeta,2010:23)</a:t>
            </a:r>
            <a:endParaRPr lang="en-Z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479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8DEA5A-BFDD-8C41-AB75-FC1B77DD9F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365126"/>
            <a:ext cx="12191999" cy="685971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A31D9F-0EE7-2344-905B-20FBB1426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2069"/>
            <a:ext cx="11820697" cy="678477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Three Sisters - What does </a:t>
            </a:r>
            <a:b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Partnership Entail?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2CE2CC-A666-CB5F-F190-2455D8E2B32C}"/>
              </a:ext>
            </a:extLst>
          </p:cNvPr>
          <p:cNvSpPr txBox="1"/>
          <p:nvPr/>
        </p:nvSpPr>
        <p:spPr>
          <a:xfrm>
            <a:off x="229838" y="1168256"/>
            <a:ext cx="120171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WORKING TOGETHER TOWARDS A COMMON GOAL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9838" y="2266963"/>
            <a:ext cx="11361021" cy="4321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PARTNERSHIP OR COLLABORATION CAN BE:</a:t>
            </a:r>
          </a:p>
          <a:p>
            <a:r>
              <a:rPr lang="en-ZA" dirty="0"/>
              <a:t>Optimist - Focus on benefits rather than immediate reward or risks</a:t>
            </a:r>
          </a:p>
          <a:p>
            <a:r>
              <a:rPr lang="en-ZA" dirty="0"/>
              <a:t> Pessimist – Focus on influence and dominance of parties involved (</a:t>
            </a:r>
            <a:r>
              <a:rPr lang="en-ZA" dirty="0" err="1"/>
              <a:t>eg</a:t>
            </a:r>
            <a:r>
              <a:rPr lang="en-ZA" dirty="0"/>
              <a:t> RDT)  proposed by </a:t>
            </a:r>
            <a:r>
              <a:rPr lang="en-ZA" dirty="0" err="1"/>
              <a:t>Pfeffer</a:t>
            </a:r>
            <a:r>
              <a:rPr lang="en-ZA" dirty="0"/>
              <a:t> and </a:t>
            </a:r>
            <a:r>
              <a:rPr lang="en-ZA" dirty="0" err="1"/>
              <a:t>Salancik</a:t>
            </a:r>
            <a:r>
              <a:rPr lang="en-ZA" dirty="0"/>
              <a:t> in 1978 -  It is opportunistic</a:t>
            </a:r>
          </a:p>
          <a:p>
            <a:r>
              <a:rPr lang="en-ZA" dirty="0"/>
              <a:t>Realist - Focuses on the prevailing situation at the time of a collaborative project ( see Alter and </a:t>
            </a:r>
            <a:r>
              <a:rPr lang="en-ZA" dirty="0" err="1"/>
              <a:t>Hage’s</a:t>
            </a:r>
            <a:r>
              <a:rPr lang="en-ZA" dirty="0"/>
              <a:t> (1993) evolutionary Theory, e.g.  several factors influence the viability of a collaborative initiative i.e.  PEST</a:t>
            </a:r>
          </a:p>
          <a:p>
            <a:r>
              <a:rPr lang="en-ZA" dirty="0"/>
              <a:t>Also see  ANT, SNT, SCT </a:t>
            </a: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 see Sullivan and </a:t>
            </a:r>
            <a:r>
              <a:rPr kumimoji="0" lang="en-ZA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Skelcher’s</a:t>
            </a: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2002</a:t>
            </a:r>
            <a:r>
              <a:rPr lang="en-ZA" sz="1400" dirty="0">
                <a:solidFill>
                  <a:prstClr val="black"/>
                </a:solidFill>
                <a:latin typeface="Calibri" panose="020F0502020204030204"/>
              </a:rPr>
              <a:t>,</a:t>
            </a: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Ocholla 2008, </a:t>
            </a:r>
            <a:r>
              <a:rPr kumimoji="0" lang="en-ZA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Fari</a:t>
            </a: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Ocholla 2018)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37191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8DEA5A-BFDD-8C41-AB75-FC1B77DD9F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25" y="365126"/>
            <a:ext cx="12139750" cy="685971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A31D9F-0EE7-2344-905B-20FBB1426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63" y="23997"/>
            <a:ext cx="11013837" cy="876549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 role of Library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(see Ocholla &amp; Ocholla, 2020:361)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2CE2CC-A666-CB5F-F190-2455D8E2B32C}"/>
              </a:ext>
            </a:extLst>
          </p:cNvPr>
          <p:cNvSpPr txBox="1"/>
          <p:nvPr/>
        </p:nvSpPr>
        <p:spPr>
          <a:xfrm>
            <a:off x="1028700" y="1346190"/>
            <a:ext cx="10160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9603475"/>
              </p:ext>
            </p:extLst>
          </p:nvPr>
        </p:nvGraphicFramePr>
        <p:xfrm>
          <a:off x="26125" y="907695"/>
          <a:ext cx="10510553" cy="577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7815749" imgH="5377138" progId="Excel.Chart.8">
                  <p:embed/>
                </p:oleObj>
              </mc:Choice>
              <mc:Fallback>
                <p:oleObj r:id="rId3" imgW="7815749" imgH="5377138" progId="Excel.Chart.8">
                  <p:embed/>
                  <p:pic>
                    <p:nvPicPr>
                      <p:cNvPr id="7" name="Chart 1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25" y="907695"/>
                        <a:ext cx="10510553" cy="577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ight Arrow 2"/>
          <p:cNvSpPr/>
          <p:nvPr/>
        </p:nvSpPr>
        <p:spPr>
          <a:xfrm>
            <a:off x="1188720" y="306088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25" y="819150"/>
            <a:ext cx="10985863" cy="58631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flipH="1">
            <a:off x="11011988" y="2967335"/>
            <a:ext cx="1354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>
                <a:latin typeface="Times New Roman" panose="02020603050405020304" pitchFamily="18" charset="0"/>
              </a:rPr>
              <a:t>Figure 4.</a:t>
            </a:r>
            <a:br>
              <a:rPr lang="en-ZA" dirty="0"/>
            </a:br>
            <a:r>
              <a:rPr lang="en-ZA" dirty="0">
                <a:latin typeface="Times New Roman" panose="02020603050405020304" pitchFamily="18" charset="0"/>
              </a:rPr>
              <a:t>Current trends in SA</a:t>
            </a:r>
            <a:br>
              <a:rPr lang="en-ZA" dirty="0"/>
            </a:br>
            <a:r>
              <a:rPr lang="en-ZA" dirty="0">
                <a:latin typeface="Times New Roman" panose="02020603050405020304" pitchFamily="18" charset="0"/>
              </a:rPr>
              <a:t>academic libraries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35561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CA78AEC5269F47AF45F444A61BE897" ma:contentTypeVersion="4" ma:contentTypeDescription="Create a new document." ma:contentTypeScope="" ma:versionID="f82e3768ddafeccd1d588d631474b03e">
  <xsd:schema xmlns:xsd="http://www.w3.org/2001/XMLSchema" xmlns:xs="http://www.w3.org/2001/XMLSchema" xmlns:p="http://schemas.microsoft.com/office/2006/metadata/properties" xmlns:ns2="2854292a-19c3-46e0-b697-97a01df7a19b" xmlns:ns3="c7ce4089-4ec5-4f9d-9e3b-10cee8ab9e57" targetNamespace="http://schemas.microsoft.com/office/2006/metadata/properties" ma:root="true" ma:fieldsID="f66e8c3ef1f00fe64bbd1561cc9bc5a5" ns2:_="" ns3:_="">
    <xsd:import namespace="2854292a-19c3-46e0-b697-97a01df7a19b"/>
    <xsd:import namespace="c7ce4089-4ec5-4f9d-9e3b-10cee8ab9e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54292a-19c3-46e0-b697-97a01df7a1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ce4089-4ec5-4f9d-9e3b-10cee8ab9e5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1E4C55D-58EA-44DE-A23A-83454993691F}"/>
</file>

<file path=customXml/itemProps2.xml><?xml version="1.0" encoding="utf-8"?>
<ds:datastoreItem xmlns:ds="http://schemas.openxmlformats.org/officeDocument/2006/customXml" ds:itemID="{ADF16D98-3E4E-452A-A383-970D05BE9C1F}"/>
</file>

<file path=customXml/itemProps3.xml><?xml version="1.0" encoding="utf-8"?>
<ds:datastoreItem xmlns:ds="http://schemas.openxmlformats.org/officeDocument/2006/customXml" ds:itemID="{13689F4F-2E04-4668-A3B0-6488F62BA458}"/>
</file>

<file path=docProps/app.xml><?xml version="1.0" encoding="utf-8"?>
<Properties xmlns="http://schemas.openxmlformats.org/officeDocument/2006/extended-properties" xmlns:vt="http://schemas.openxmlformats.org/officeDocument/2006/docPropsVTypes">
  <TotalTime>17915</TotalTime>
  <Words>2667</Words>
  <Application>Microsoft Office PowerPoint</Application>
  <PresentationFormat>Widescreen</PresentationFormat>
  <Paragraphs>269</Paragraphs>
  <Slides>27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Abadi</vt:lpstr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Microsoft Excel Chart</vt:lpstr>
      <vt:lpstr>The Three Sisters: Partnership Roles of Research, Library and LIS Education (LISE) Towards Information Literacy Skills in the Workplace </vt:lpstr>
      <vt:lpstr>CONTENT</vt:lpstr>
      <vt:lpstr>PowerPoint Presentation</vt:lpstr>
      <vt:lpstr>What is IL and  Its Purposes? (see also Dorudolu and Ocholla, 2017)</vt:lpstr>
      <vt:lpstr>PowerPoint Presentation</vt:lpstr>
      <vt:lpstr>What is digital literacy?</vt:lpstr>
      <vt:lpstr>IL Frameworks</vt:lpstr>
      <vt:lpstr>Three Sisters - What does  Partnership Entail?</vt:lpstr>
      <vt:lpstr>The role of Library  (see Ocholla &amp; Ocholla, 2020:361)</vt:lpstr>
      <vt:lpstr>PowerPoint Presentation</vt:lpstr>
      <vt:lpstr>IL Strategy in the Workplace</vt:lpstr>
      <vt:lpstr>The requirement of the  Library (see Ocholla and Ocholla, 2020: 364)</vt:lpstr>
      <vt:lpstr>The role of Research</vt:lpstr>
      <vt:lpstr>   Table 1: Top Author keywords - SCOPUS and LISTA Term/keyword/subject  analysis 2007-2016 (see Ocholla &amp; Ocholla 2017)                   </vt:lpstr>
      <vt:lpstr>PowerPoint Presentation</vt:lpstr>
      <vt:lpstr>PowerPoint Presentation</vt:lpstr>
      <vt:lpstr>IL linked terms</vt:lpstr>
      <vt:lpstr> </vt:lpstr>
      <vt:lpstr>1. Research  2. LISE- includes IL curricula Development  3. Community outreach (e.g. CPD + Short        courses+ partnership with stakeholders      e.g. PA-LIASA, libraries/LIS employers) 4. Advise/Consultancy </vt:lpstr>
      <vt:lpstr> UNIZULU IL Overlaping Modules/courses </vt:lpstr>
      <vt:lpstr>Information seeking and IL </vt:lpstr>
      <vt:lpstr>PowerPoint Presentation</vt:lpstr>
      <vt:lpstr> Challenges and opportunities </vt:lpstr>
      <vt:lpstr>PowerPoint Presentation</vt:lpstr>
      <vt:lpstr>  Conclusions  </vt:lpstr>
      <vt:lpstr>Readings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 goes here</dc:title>
  <dc:creator>Microsoft Office User</dc:creator>
  <cp:lastModifiedBy>Dennis Ngong Ocholla</cp:lastModifiedBy>
  <cp:revision>150</cp:revision>
  <dcterms:created xsi:type="dcterms:W3CDTF">2022-03-12T12:43:04Z</dcterms:created>
  <dcterms:modified xsi:type="dcterms:W3CDTF">2022-11-01T18:57:24Z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0x010100CCCA78AEC5269F47AF45F444A61BE897</vt:lpwstr>
  </property>
</Properties>
</file>