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1" r:id="rId2"/>
    <p:sldId id="275" r:id="rId3"/>
    <p:sldId id="262" r:id="rId4"/>
    <p:sldId id="276" r:id="rId5"/>
    <p:sldId id="279" r:id="rId6"/>
    <p:sldId id="282" r:id="rId7"/>
    <p:sldId id="274" r:id="rId8"/>
    <p:sldId id="259" r:id="rId9"/>
    <p:sldId id="260" r:id="rId10"/>
    <p:sldId id="265" r:id="rId11"/>
    <p:sldId id="261" r:id="rId12"/>
    <p:sldId id="263" r:id="rId13"/>
    <p:sldId id="288" r:id="rId14"/>
    <p:sldId id="283" r:id="rId15"/>
    <p:sldId id="285" r:id="rId16"/>
    <p:sldId id="284" r:id="rId17"/>
    <p:sldId id="266" r:id="rId18"/>
    <p:sldId id="267" r:id="rId19"/>
    <p:sldId id="264" r:id="rId20"/>
    <p:sldId id="277" r:id="rId21"/>
    <p:sldId id="269" r:id="rId22"/>
    <p:sldId id="268" r:id="rId23"/>
    <p:sldId id="270" r:id="rId24"/>
    <p:sldId id="271" r:id="rId25"/>
    <p:sldId id="286" r:id="rId26"/>
    <p:sldId id="257"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290" autoAdjust="0"/>
    <p:restoredTop sz="93957" autoAdjust="0"/>
  </p:normalViewPr>
  <p:slideViewPr>
    <p:cSldViewPr snapToGrid="0">
      <p:cViewPr varScale="1">
        <p:scale>
          <a:sx n="64" d="100"/>
          <a:sy n="64" d="100"/>
        </p:scale>
        <p:origin x="72"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56257-93AD-40AB-B541-AD2ADFAC1E51}"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19E8AD9A-E222-42DF-B7BD-13CEBC5A94EC}">
      <dgm:prSet/>
      <dgm:spPr/>
      <dgm:t>
        <a:bodyPr/>
        <a:lstStyle/>
        <a:p>
          <a:r>
            <a:rPr lang="en-US" b="1" dirty="0"/>
            <a:t>Wellington Campus library’s space design</a:t>
          </a:r>
          <a:endParaRPr lang="en-US" dirty="0"/>
        </a:p>
      </dgm:t>
    </dgm:pt>
    <dgm:pt modelId="{C5B7E208-A92B-4961-BEA5-5EF93D9DDB72}" type="parTrans" cxnId="{4FF47436-1BE6-40C4-B796-9DD44E4EAC18}">
      <dgm:prSet/>
      <dgm:spPr/>
      <dgm:t>
        <a:bodyPr/>
        <a:lstStyle/>
        <a:p>
          <a:endParaRPr lang="en-US"/>
        </a:p>
      </dgm:t>
    </dgm:pt>
    <dgm:pt modelId="{87DC75F6-1456-46D0-95FF-84CBE7A4DC8D}" type="sibTrans" cxnId="{4FF47436-1BE6-40C4-B796-9DD44E4EAC18}">
      <dgm:prSet/>
      <dgm:spPr/>
      <dgm:t>
        <a:bodyPr/>
        <a:lstStyle/>
        <a:p>
          <a:endParaRPr lang="en-US"/>
        </a:p>
      </dgm:t>
    </dgm:pt>
    <dgm:pt modelId="{E2244887-A9E2-429A-8EB9-E3ACB50C77D6}">
      <dgm:prSet/>
      <dgm:spPr/>
      <dgm:t>
        <a:bodyPr/>
        <a:lstStyle/>
        <a:p>
          <a:r>
            <a:rPr lang="en-US" b="1" dirty="0"/>
            <a:t>CPUT’s strategic objectives</a:t>
          </a:r>
          <a:endParaRPr lang="en-US" dirty="0"/>
        </a:p>
      </dgm:t>
    </dgm:pt>
    <dgm:pt modelId="{D458DE47-89E0-4F34-A291-84B86D6403AF}" type="parTrans" cxnId="{EBC8AD19-0291-4FD1-8FCF-DC519A9BB8D2}">
      <dgm:prSet/>
      <dgm:spPr/>
      <dgm:t>
        <a:bodyPr/>
        <a:lstStyle/>
        <a:p>
          <a:endParaRPr lang="en-US"/>
        </a:p>
      </dgm:t>
    </dgm:pt>
    <dgm:pt modelId="{E35E5EF8-D421-457A-83DE-1778CEAC3708}" type="sibTrans" cxnId="{EBC8AD19-0291-4FD1-8FCF-DC519A9BB8D2}">
      <dgm:prSet/>
      <dgm:spPr/>
      <dgm:t>
        <a:bodyPr/>
        <a:lstStyle/>
        <a:p>
          <a:endParaRPr lang="en-US"/>
        </a:p>
      </dgm:t>
    </dgm:pt>
    <dgm:pt modelId="{A0107CA9-FD40-44C3-A9C7-225CC6C87F6E}">
      <dgm:prSet/>
      <dgm:spPr/>
      <dgm:t>
        <a:bodyPr/>
        <a:lstStyle/>
        <a:p>
          <a:r>
            <a:rPr lang="en-US" b="1" dirty="0"/>
            <a:t>CPUT Libraries’</a:t>
          </a:r>
          <a:r>
            <a:rPr lang="en-US" b="1" i="0" dirty="0"/>
            <a:t> </a:t>
          </a:r>
          <a:r>
            <a:rPr lang="en-US" i="0" dirty="0"/>
            <a:t>research and workplace information literacy seminar </a:t>
          </a:r>
          <a:r>
            <a:rPr lang="en-US" dirty="0"/>
            <a:t>(Nov 2019)</a:t>
          </a:r>
          <a:endParaRPr lang="en-GB" dirty="0"/>
        </a:p>
      </dgm:t>
    </dgm:pt>
    <dgm:pt modelId="{72F7F35E-6D29-4352-B6F2-5F7646393064}" type="parTrans" cxnId="{7C2EDBFB-DD79-452A-A818-F01C9B31A609}">
      <dgm:prSet/>
      <dgm:spPr/>
      <dgm:t>
        <a:bodyPr/>
        <a:lstStyle/>
        <a:p>
          <a:endParaRPr lang="en-GB"/>
        </a:p>
      </dgm:t>
    </dgm:pt>
    <dgm:pt modelId="{6F671D3C-D937-4EFF-84BD-7DA84FA1B373}" type="sibTrans" cxnId="{7C2EDBFB-DD79-452A-A818-F01C9B31A609}">
      <dgm:prSet/>
      <dgm:spPr/>
      <dgm:t>
        <a:bodyPr/>
        <a:lstStyle/>
        <a:p>
          <a:endParaRPr lang="en-GB"/>
        </a:p>
      </dgm:t>
    </dgm:pt>
    <dgm:pt modelId="{D2FD5BC3-0C52-4300-8435-7F23591F7626}" type="pres">
      <dgm:prSet presAssocID="{BBC56257-93AD-40AB-B541-AD2ADFAC1E51}" presName="linear" presStyleCnt="0">
        <dgm:presLayoutVars>
          <dgm:animLvl val="lvl"/>
          <dgm:resizeHandles val="exact"/>
        </dgm:presLayoutVars>
      </dgm:prSet>
      <dgm:spPr/>
      <dgm:t>
        <a:bodyPr/>
        <a:lstStyle/>
        <a:p>
          <a:endParaRPr lang="en-ZA"/>
        </a:p>
      </dgm:t>
    </dgm:pt>
    <dgm:pt modelId="{014A6877-CCAD-4779-BAE9-2DC9D7D0FD18}" type="pres">
      <dgm:prSet presAssocID="{A0107CA9-FD40-44C3-A9C7-225CC6C87F6E}" presName="parentText" presStyleLbl="node1" presStyleIdx="0" presStyleCnt="3">
        <dgm:presLayoutVars>
          <dgm:chMax val="0"/>
          <dgm:bulletEnabled val="1"/>
        </dgm:presLayoutVars>
      </dgm:prSet>
      <dgm:spPr/>
      <dgm:t>
        <a:bodyPr/>
        <a:lstStyle/>
        <a:p>
          <a:endParaRPr lang="en-ZA"/>
        </a:p>
      </dgm:t>
    </dgm:pt>
    <dgm:pt modelId="{E2C6F07E-5444-479B-B921-51C1EAAB6811}" type="pres">
      <dgm:prSet presAssocID="{6F671D3C-D937-4EFF-84BD-7DA84FA1B373}" presName="spacer" presStyleCnt="0"/>
      <dgm:spPr/>
    </dgm:pt>
    <dgm:pt modelId="{182E7CA3-7087-4CB4-9A90-C25E62B2E070}" type="pres">
      <dgm:prSet presAssocID="{19E8AD9A-E222-42DF-B7BD-13CEBC5A94EC}" presName="parentText" presStyleLbl="node1" presStyleIdx="1" presStyleCnt="3">
        <dgm:presLayoutVars>
          <dgm:chMax val="0"/>
          <dgm:bulletEnabled val="1"/>
        </dgm:presLayoutVars>
      </dgm:prSet>
      <dgm:spPr/>
      <dgm:t>
        <a:bodyPr/>
        <a:lstStyle/>
        <a:p>
          <a:endParaRPr lang="en-ZA"/>
        </a:p>
      </dgm:t>
    </dgm:pt>
    <dgm:pt modelId="{33DE3232-8A2E-4E87-8BF9-4539E48237A4}" type="pres">
      <dgm:prSet presAssocID="{87DC75F6-1456-46D0-95FF-84CBE7A4DC8D}" presName="spacer" presStyleCnt="0"/>
      <dgm:spPr/>
    </dgm:pt>
    <dgm:pt modelId="{0598CD27-5403-46F4-9006-6B6D709E0E8D}" type="pres">
      <dgm:prSet presAssocID="{E2244887-A9E2-429A-8EB9-E3ACB50C77D6}" presName="parentText" presStyleLbl="node1" presStyleIdx="2" presStyleCnt="3">
        <dgm:presLayoutVars>
          <dgm:chMax val="0"/>
          <dgm:bulletEnabled val="1"/>
        </dgm:presLayoutVars>
      </dgm:prSet>
      <dgm:spPr/>
      <dgm:t>
        <a:bodyPr/>
        <a:lstStyle/>
        <a:p>
          <a:endParaRPr lang="en-ZA"/>
        </a:p>
      </dgm:t>
    </dgm:pt>
  </dgm:ptLst>
  <dgm:cxnLst>
    <dgm:cxn modelId="{1B8C887A-128F-4B37-8EC8-0208701F2500}" type="presOf" srcId="{A0107CA9-FD40-44C3-A9C7-225CC6C87F6E}" destId="{014A6877-CCAD-4779-BAE9-2DC9D7D0FD18}" srcOrd="0" destOrd="0" presId="urn:microsoft.com/office/officeart/2005/8/layout/vList2"/>
    <dgm:cxn modelId="{7C2EDBFB-DD79-452A-A818-F01C9B31A609}" srcId="{BBC56257-93AD-40AB-B541-AD2ADFAC1E51}" destId="{A0107CA9-FD40-44C3-A9C7-225CC6C87F6E}" srcOrd="0" destOrd="0" parTransId="{72F7F35E-6D29-4352-B6F2-5F7646393064}" sibTransId="{6F671D3C-D937-4EFF-84BD-7DA84FA1B373}"/>
    <dgm:cxn modelId="{D520839E-0DDF-4C0C-8634-08DDC9D2D163}" type="presOf" srcId="{19E8AD9A-E222-42DF-B7BD-13CEBC5A94EC}" destId="{182E7CA3-7087-4CB4-9A90-C25E62B2E070}" srcOrd="0" destOrd="0" presId="urn:microsoft.com/office/officeart/2005/8/layout/vList2"/>
    <dgm:cxn modelId="{EBC8AD19-0291-4FD1-8FCF-DC519A9BB8D2}" srcId="{BBC56257-93AD-40AB-B541-AD2ADFAC1E51}" destId="{E2244887-A9E2-429A-8EB9-E3ACB50C77D6}" srcOrd="2" destOrd="0" parTransId="{D458DE47-89E0-4F34-A291-84B86D6403AF}" sibTransId="{E35E5EF8-D421-457A-83DE-1778CEAC3708}"/>
    <dgm:cxn modelId="{4FF47436-1BE6-40C4-B796-9DD44E4EAC18}" srcId="{BBC56257-93AD-40AB-B541-AD2ADFAC1E51}" destId="{19E8AD9A-E222-42DF-B7BD-13CEBC5A94EC}" srcOrd="1" destOrd="0" parTransId="{C5B7E208-A92B-4961-BEA5-5EF93D9DDB72}" sibTransId="{87DC75F6-1456-46D0-95FF-84CBE7A4DC8D}"/>
    <dgm:cxn modelId="{CBC41C67-9686-4FA7-98AA-BEA45F82DFC3}" type="presOf" srcId="{E2244887-A9E2-429A-8EB9-E3ACB50C77D6}" destId="{0598CD27-5403-46F4-9006-6B6D709E0E8D}" srcOrd="0" destOrd="0" presId="urn:microsoft.com/office/officeart/2005/8/layout/vList2"/>
    <dgm:cxn modelId="{58A4D9B3-6322-497B-92C2-07E511F374F4}" type="presOf" srcId="{BBC56257-93AD-40AB-B541-AD2ADFAC1E51}" destId="{D2FD5BC3-0C52-4300-8435-7F23591F7626}" srcOrd="0" destOrd="0" presId="urn:microsoft.com/office/officeart/2005/8/layout/vList2"/>
    <dgm:cxn modelId="{31E33E8C-2C59-4682-A693-48BE74F384CA}" type="presParOf" srcId="{D2FD5BC3-0C52-4300-8435-7F23591F7626}" destId="{014A6877-CCAD-4779-BAE9-2DC9D7D0FD18}" srcOrd="0" destOrd="0" presId="urn:microsoft.com/office/officeart/2005/8/layout/vList2"/>
    <dgm:cxn modelId="{EEDAA4D9-A955-471D-8B33-3F2216E5CCB3}" type="presParOf" srcId="{D2FD5BC3-0C52-4300-8435-7F23591F7626}" destId="{E2C6F07E-5444-479B-B921-51C1EAAB6811}" srcOrd="1" destOrd="0" presId="urn:microsoft.com/office/officeart/2005/8/layout/vList2"/>
    <dgm:cxn modelId="{F60BBA09-D340-4BBE-A5A5-8C547F9D8B6D}" type="presParOf" srcId="{D2FD5BC3-0C52-4300-8435-7F23591F7626}" destId="{182E7CA3-7087-4CB4-9A90-C25E62B2E070}" srcOrd="2" destOrd="0" presId="urn:microsoft.com/office/officeart/2005/8/layout/vList2"/>
    <dgm:cxn modelId="{8084E99A-F4BA-47C2-B084-E818EBBF7E75}" type="presParOf" srcId="{D2FD5BC3-0C52-4300-8435-7F23591F7626}" destId="{33DE3232-8A2E-4E87-8BF9-4539E48237A4}" srcOrd="3" destOrd="0" presId="urn:microsoft.com/office/officeart/2005/8/layout/vList2"/>
    <dgm:cxn modelId="{4E032689-08DB-4EAF-A525-AD4C63F03B36}" type="presParOf" srcId="{D2FD5BC3-0C52-4300-8435-7F23591F7626}" destId="{0598CD27-5403-46F4-9006-6B6D709E0E8D}" srcOrd="4" destOrd="0" presId="urn:microsoft.com/office/officeart/2005/8/layout/vList2"/>
  </dgm:cxnLst>
  <dgm:bg/>
  <dgm:whole>
    <a:ln w="12700">
      <a:solidFill>
        <a:schemeClr val="tx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84905C-7449-4411-9979-5D20406DC2A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D272A06-3087-46E6-91DC-C8BF0D2C0A8E}">
      <dgm:prSet/>
      <dgm:spPr/>
      <dgm:t>
        <a:bodyPr/>
        <a:lstStyle/>
        <a:p>
          <a:r>
            <a:rPr lang="en-ZA" b="1" dirty="0"/>
            <a:t>Vision of CPUT</a:t>
          </a:r>
          <a:endParaRPr lang="en-US" dirty="0"/>
        </a:p>
      </dgm:t>
    </dgm:pt>
    <dgm:pt modelId="{01229CBB-B2D8-444C-A17C-4443D006C2E8}" type="parTrans" cxnId="{4D37E388-05D5-4B2A-9B08-D9CD944C6CC7}">
      <dgm:prSet/>
      <dgm:spPr/>
      <dgm:t>
        <a:bodyPr/>
        <a:lstStyle/>
        <a:p>
          <a:endParaRPr lang="en-US"/>
        </a:p>
      </dgm:t>
    </dgm:pt>
    <dgm:pt modelId="{4D7B4FD0-EDFA-4747-80B0-3214EBB3C8DB}" type="sibTrans" cxnId="{4D37E388-05D5-4B2A-9B08-D9CD944C6CC7}">
      <dgm:prSet/>
      <dgm:spPr/>
      <dgm:t>
        <a:bodyPr/>
        <a:lstStyle/>
        <a:p>
          <a:endParaRPr lang="en-US"/>
        </a:p>
      </dgm:t>
    </dgm:pt>
    <dgm:pt modelId="{ADD51B93-8BEC-409B-99A5-2E73F41DEDAB}">
      <dgm:prSet/>
      <dgm:spPr/>
      <dgm:t>
        <a:bodyPr/>
        <a:lstStyle/>
        <a:p>
          <a:r>
            <a:rPr lang="en-ZA" dirty="0"/>
            <a:t>CPUT is Africa’s leading Smart University of Technology, globally renowned for innovation with graduates who shape a better world for humanity.</a:t>
          </a:r>
          <a:endParaRPr lang="en-US" dirty="0"/>
        </a:p>
      </dgm:t>
    </dgm:pt>
    <dgm:pt modelId="{2B631C3B-C90E-4D7C-BC7F-CEAFEEE2788D}" type="parTrans" cxnId="{81D3E2A1-D374-4D5E-A74E-368F42FBC7F2}">
      <dgm:prSet/>
      <dgm:spPr/>
      <dgm:t>
        <a:bodyPr/>
        <a:lstStyle/>
        <a:p>
          <a:endParaRPr lang="en-US"/>
        </a:p>
      </dgm:t>
    </dgm:pt>
    <dgm:pt modelId="{DF831007-E164-4F66-8766-07A9DE3FF805}" type="sibTrans" cxnId="{81D3E2A1-D374-4D5E-A74E-368F42FBC7F2}">
      <dgm:prSet/>
      <dgm:spPr/>
      <dgm:t>
        <a:bodyPr/>
        <a:lstStyle/>
        <a:p>
          <a:endParaRPr lang="en-US"/>
        </a:p>
      </dgm:t>
    </dgm:pt>
    <dgm:pt modelId="{6B91C521-52AA-4FF5-91F5-D94E573753E2}">
      <dgm:prSet/>
      <dgm:spPr/>
      <dgm:t>
        <a:bodyPr/>
        <a:lstStyle/>
        <a:p>
          <a:r>
            <a:rPr lang="en-ZA" b="1"/>
            <a:t>Mission of CPUT</a:t>
          </a:r>
          <a:endParaRPr lang="en-US"/>
        </a:p>
      </dgm:t>
    </dgm:pt>
    <dgm:pt modelId="{FD8C7EEC-F9B4-4DAB-8278-DC8423502BF6}" type="parTrans" cxnId="{6BE9F7B5-4A89-426A-8C31-D4912D53E3FD}">
      <dgm:prSet/>
      <dgm:spPr/>
      <dgm:t>
        <a:bodyPr/>
        <a:lstStyle/>
        <a:p>
          <a:endParaRPr lang="en-US"/>
        </a:p>
      </dgm:t>
    </dgm:pt>
    <dgm:pt modelId="{F0FBA6C4-D343-4362-8F10-8BF63B0C37A8}" type="sibTrans" cxnId="{6BE9F7B5-4A89-426A-8C31-D4912D53E3FD}">
      <dgm:prSet/>
      <dgm:spPr/>
      <dgm:t>
        <a:bodyPr/>
        <a:lstStyle/>
        <a:p>
          <a:endParaRPr lang="en-US"/>
        </a:p>
      </dgm:t>
    </dgm:pt>
    <dgm:pt modelId="{1590EF7B-D253-4C0B-8B59-882350A65DD8}">
      <dgm:prSet/>
      <dgm:spPr/>
      <dgm:t>
        <a:bodyPr/>
        <a:lstStyle/>
        <a:p>
          <a:r>
            <a:rPr lang="en-ZA" dirty="0"/>
            <a:t>CPUT transforms its students through world-class researchers who inspire knowledge production and cutting-edge innovation.</a:t>
          </a:r>
          <a:endParaRPr lang="en-US" dirty="0"/>
        </a:p>
      </dgm:t>
    </dgm:pt>
    <dgm:pt modelId="{2DC353B3-4C2E-4D0D-9620-B17680B1C67D}" type="parTrans" cxnId="{C16419E0-3614-4436-A391-142C981C035C}">
      <dgm:prSet/>
      <dgm:spPr/>
      <dgm:t>
        <a:bodyPr/>
        <a:lstStyle/>
        <a:p>
          <a:endParaRPr lang="en-US"/>
        </a:p>
      </dgm:t>
    </dgm:pt>
    <dgm:pt modelId="{04A01D5A-7230-4DE5-9518-9358E3999182}" type="sibTrans" cxnId="{C16419E0-3614-4436-A391-142C981C035C}">
      <dgm:prSet/>
      <dgm:spPr/>
      <dgm:t>
        <a:bodyPr/>
        <a:lstStyle/>
        <a:p>
          <a:endParaRPr lang="en-US"/>
        </a:p>
      </dgm:t>
    </dgm:pt>
    <dgm:pt modelId="{3C234A34-D5AE-4D4D-BED3-C3DB5A51A354}" type="pres">
      <dgm:prSet presAssocID="{3084905C-7449-4411-9979-5D20406DC2AA}" presName="vert0" presStyleCnt="0">
        <dgm:presLayoutVars>
          <dgm:dir/>
          <dgm:animOne val="branch"/>
          <dgm:animLvl val="lvl"/>
        </dgm:presLayoutVars>
      </dgm:prSet>
      <dgm:spPr/>
      <dgm:t>
        <a:bodyPr/>
        <a:lstStyle/>
        <a:p>
          <a:endParaRPr lang="en-ZA"/>
        </a:p>
      </dgm:t>
    </dgm:pt>
    <dgm:pt modelId="{80AF83B5-AEB6-4C55-8C46-28BD4B22B298}" type="pres">
      <dgm:prSet presAssocID="{5D272A06-3087-46E6-91DC-C8BF0D2C0A8E}" presName="thickLine" presStyleLbl="alignNode1" presStyleIdx="0" presStyleCnt="4"/>
      <dgm:spPr/>
    </dgm:pt>
    <dgm:pt modelId="{CA28E52D-479A-4BC6-B7D5-C10B1F9F2220}" type="pres">
      <dgm:prSet presAssocID="{5D272A06-3087-46E6-91DC-C8BF0D2C0A8E}" presName="horz1" presStyleCnt="0"/>
      <dgm:spPr/>
    </dgm:pt>
    <dgm:pt modelId="{D12699F5-B064-4118-AA5D-503F37BA3474}" type="pres">
      <dgm:prSet presAssocID="{5D272A06-3087-46E6-91DC-C8BF0D2C0A8E}" presName="tx1" presStyleLbl="revTx" presStyleIdx="0" presStyleCnt="4"/>
      <dgm:spPr/>
      <dgm:t>
        <a:bodyPr/>
        <a:lstStyle/>
        <a:p>
          <a:endParaRPr lang="en-ZA"/>
        </a:p>
      </dgm:t>
    </dgm:pt>
    <dgm:pt modelId="{CC901415-A6CF-41EB-ADFA-41C6BAC2CBA0}" type="pres">
      <dgm:prSet presAssocID="{5D272A06-3087-46E6-91DC-C8BF0D2C0A8E}" presName="vert1" presStyleCnt="0"/>
      <dgm:spPr/>
    </dgm:pt>
    <dgm:pt modelId="{FBEB899A-437E-41A5-8D62-FC32C88D6C63}" type="pres">
      <dgm:prSet presAssocID="{ADD51B93-8BEC-409B-99A5-2E73F41DEDAB}" presName="thickLine" presStyleLbl="alignNode1" presStyleIdx="1" presStyleCnt="4"/>
      <dgm:spPr/>
    </dgm:pt>
    <dgm:pt modelId="{87EAB229-E598-4C9C-BB17-C1449460ED39}" type="pres">
      <dgm:prSet presAssocID="{ADD51B93-8BEC-409B-99A5-2E73F41DEDAB}" presName="horz1" presStyleCnt="0"/>
      <dgm:spPr/>
    </dgm:pt>
    <dgm:pt modelId="{5C38532D-954B-445C-BEE7-F5B6250D7549}" type="pres">
      <dgm:prSet presAssocID="{ADD51B93-8BEC-409B-99A5-2E73F41DEDAB}" presName="tx1" presStyleLbl="revTx" presStyleIdx="1" presStyleCnt="4"/>
      <dgm:spPr/>
      <dgm:t>
        <a:bodyPr/>
        <a:lstStyle/>
        <a:p>
          <a:endParaRPr lang="en-ZA"/>
        </a:p>
      </dgm:t>
    </dgm:pt>
    <dgm:pt modelId="{4339B989-6523-4B24-BFAC-F7BF56E464EF}" type="pres">
      <dgm:prSet presAssocID="{ADD51B93-8BEC-409B-99A5-2E73F41DEDAB}" presName="vert1" presStyleCnt="0"/>
      <dgm:spPr/>
    </dgm:pt>
    <dgm:pt modelId="{C2C8A157-D1D8-4FDF-8A59-53F46830754B}" type="pres">
      <dgm:prSet presAssocID="{6B91C521-52AA-4FF5-91F5-D94E573753E2}" presName="thickLine" presStyleLbl="alignNode1" presStyleIdx="2" presStyleCnt="4"/>
      <dgm:spPr/>
    </dgm:pt>
    <dgm:pt modelId="{FF419C33-D6C4-4021-A38C-E71AC0F85AAF}" type="pres">
      <dgm:prSet presAssocID="{6B91C521-52AA-4FF5-91F5-D94E573753E2}" presName="horz1" presStyleCnt="0"/>
      <dgm:spPr/>
    </dgm:pt>
    <dgm:pt modelId="{ECEACC6E-A2A0-4BA7-B6D6-1E0FBEE945CE}" type="pres">
      <dgm:prSet presAssocID="{6B91C521-52AA-4FF5-91F5-D94E573753E2}" presName="tx1" presStyleLbl="revTx" presStyleIdx="2" presStyleCnt="4"/>
      <dgm:spPr/>
      <dgm:t>
        <a:bodyPr/>
        <a:lstStyle/>
        <a:p>
          <a:endParaRPr lang="en-ZA"/>
        </a:p>
      </dgm:t>
    </dgm:pt>
    <dgm:pt modelId="{954E0B44-CF66-4A42-A963-2972704F7018}" type="pres">
      <dgm:prSet presAssocID="{6B91C521-52AA-4FF5-91F5-D94E573753E2}" presName="vert1" presStyleCnt="0"/>
      <dgm:spPr/>
    </dgm:pt>
    <dgm:pt modelId="{A393101A-4B32-4DAC-B084-ECF0C0C0B0A7}" type="pres">
      <dgm:prSet presAssocID="{1590EF7B-D253-4C0B-8B59-882350A65DD8}" presName="thickLine" presStyleLbl="alignNode1" presStyleIdx="3" presStyleCnt="4"/>
      <dgm:spPr/>
    </dgm:pt>
    <dgm:pt modelId="{E600D828-521F-4FA4-8A58-C05F1C647D2D}" type="pres">
      <dgm:prSet presAssocID="{1590EF7B-D253-4C0B-8B59-882350A65DD8}" presName="horz1" presStyleCnt="0"/>
      <dgm:spPr/>
    </dgm:pt>
    <dgm:pt modelId="{1A7B98E6-11FA-468C-A814-FE0FF7AAB91D}" type="pres">
      <dgm:prSet presAssocID="{1590EF7B-D253-4C0B-8B59-882350A65DD8}" presName="tx1" presStyleLbl="revTx" presStyleIdx="3" presStyleCnt="4"/>
      <dgm:spPr/>
      <dgm:t>
        <a:bodyPr/>
        <a:lstStyle/>
        <a:p>
          <a:endParaRPr lang="en-ZA"/>
        </a:p>
      </dgm:t>
    </dgm:pt>
    <dgm:pt modelId="{8959F96D-CA8E-4B04-B172-178DC09CE006}" type="pres">
      <dgm:prSet presAssocID="{1590EF7B-D253-4C0B-8B59-882350A65DD8}" presName="vert1" presStyleCnt="0"/>
      <dgm:spPr/>
    </dgm:pt>
  </dgm:ptLst>
  <dgm:cxnLst>
    <dgm:cxn modelId="{4D37E388-05D5-4B2A-9B08-D9CD944C6CC7}" srcId="{3084905C-7449-4411-9979-5D20406DC2AA}" destId="{5D272A06-3087-46E6-91DC-C8BF0D2C0A8E}" srcOrd="0" destOrd="0" parTransId="{01229CBB-B2D8-444C-A17C-4443D006C2E8}" sibTransId="{4D7B4FD0-EDFA-4747-80B0-3214EBB3C8DB}"/>
    <dgm:cxn modelId="{C16419E0-3614-4436-A391-142C981C035C}" srcId="{3084905C-7449-4411-9979-5D20406DC2AA}" destId="{1590EF7B-D253-4C0B-8B59-882350A65DD8}" srcOrd="3" destOrd="0" parTransId="{2DC353B3-4C2E-4D0D-9620-B17680B1C67D}" sibTransId="{04A01D5A-7230-4DE5-9518-9358E3999182}"/>
    <dgm:cxn modelId="{723B72ED-6612-4260-98D1-4318766752B5}" type="presOf" srcId="{ADD51B93-8BEC-409B-99A5-2E73F41DEDAB}" destId="{5C38532D-954B-445C-BEE7-F5B6250D7549}" srcOrd="0" destOrd="0" presId="urn:microsoft.com/office/officeart/2008/layout/LinedList"/>
    <dgm:cxn modelId="{6BE9F7B5-4A89-426A-8C31-D4912D53E3FD}" srcId="{3084905C-7449-4411-9979-5D20406DC2AA}" destId="{6B91C521-52AA-4FF5-91F5-D94E573753E2}" srcOrd="2" destOrd="0" parTransId="{FD8C7EEC-F9B4-4DAB-8278-DC8423502BF6}" sibTransId="{F0FBA6C4-D343-4362-8F10-8BF63B0C37A8}"/>
    <dgm:cxn modelId="{09E26D0A-880D-498B-9482-FE2453B8A204}" type="presOf" srcId="{6B91C521-52AA-4FF5-91F5-D94E573753E2}" destId="{ECEACC6E-A2A0-4BA7-B6D6-1E0FBEE945CE}" srcOrd="0" destOrd="0" presId="urn:microsoft.com/office/officeart/2008/layout/LinedList"/>
    <dgm:cxn modelId="{CC7D5EC2-7020-44FC-900B-2E3B02022945}" type="presOf" srcId="{5D272A06-3087-46E6-91DC-C8BF0D2C0A8E}" destId="{D12699F5-B064-4118-AA5D-503F37BA3474}" srcOrd="0" destOrd="0" presId="urn:microsoft.com/office/officeart/2008/layout/LinedList"/>
    <dgm:cxn modelId="{CAA706B4-CDFB-4C28-B33D-AE4155BD4E5B}" type="presOf" srcId="{3084905C-7449-4411-9979-5D20406DC2AA}" destId="{3C234A34-D5AE-4D4D-BED3-C3DB5A51A354}" srcOrd="0" destOrd="0" presId="urn:microsoft.com/office/officeart/2008/layout/LinedList"/>
    <dgm:cxn modelId="{24030872-F852-474A-9875-07A3DA3E7598}" type="presOf" srcId="{1590EF7B-D253-4C0B-8B59-882350A65DD8}" destId="{1A7B98E6-11FA-468C-A814-FE0FF7AAB91D}" srcOrd="0" destOrd="0" presId="urn:microsoft.com/office/officeart/2008/layout/LinedList"/>
    <dgm:cxn modelId="{81D3E2A1-D374-4D5E-A74E-368F42FBC7F2}" srcId="{3084905C-7449-4411-9979-5D20406DC2AA}" destId="{ADD51B93-8BEC-409B-99A5-2E73F41DEDAB}" srcOrd="1" destOrd="0" parTransId="{2B631C3B-C90E-4D7C-BC7F-CEAFEEE2788D}" sibTransId="{DF831007-E164-4F66-8766-07A9DE3FF805}"/>
    <dgm:cxn modelId="{AB2AC7C8-1210-4E92-AD2B-0AAAFB437FA3}" type="presParOf" srcId="{3C234A34-D5AE-4D4D-BED3-C3DB5A51A354}" destId="{80AF83B5-AEB6-4C55-8C46-28BD4B22B298}" srcOrd="0" destOrd="0" presId="urn:microsoft.com/office/officeart/2008/layout/LinedList"/>
    <dgm:cxn modelId="{EB68BAD6-701D-4D66-8022-5BB90A12D0EC}" type="presParOf" srcId="{3C234A34-D5AE-4D4D-BED3-C3DB5A51A354}" destId="{CA28E52D-479A-4BC6-B7D5-C10B1F9F2220}" srcOrd="1" destOrd="0" presId="urn:microsoft.com/office/officeart/2008/layout/LinedList"/>
    <dgm:cxn modelId="{CD66E278-DE66-4F08-A972-1E8359BBD61F}" type="presParOf" srcId="{CA28E52D-479A-4BC6-B7D5-C10B1F9F2220}" destId="{D12699F5-B064-4118-AA5D-503F37BA3474}" srcOrd="0" destOrd="0" presId="urn:microsoft.com/office/officeart/2008/layout/LinedList"/>
    <dgm:cxn modelId="{977557BA-12B2-4252-8988-C86D04D3C864}" type="presParOf" srcId="{CA28E52D-479A-4BC6-B7D5-C10B1F9F2220}" destId="{CC901415-A6CF-41EB-ADFA-41C6BAC2CBA0}" srcOrd="1" destOrd="0" presId="urn:microsoft.com/office/officeart/2008/layout/LinedList"/>
    <dgm:cxn modelId="{0ECDB3FD-87E1-49C2-921B-5A38D6E3377E}" type="presParOf" srcId="{3C234A34-D5AE-4D4D-BED3-C3DB5A51A354}" destId="{FBEB899A-437E-41A5-8D62-FC32C88D6C63}" srcOrd="2" destOrd="0" presId="urn:microsoft.com/office/officeart/2008/layout/LinedList"/>
    <dgm:cxn modelId="{7B1EB9CB-D5AF-46F1-8EC5-66A166FE8256}" type="presParOf" srcId="{3C234A34-D5AE-4D4D-BED3-C3DB5A51A354}" destId="{87EAB229-E598-4C9C-BB17-C1449460ED39}" srcOrd="3" destOrd="0" presId="urn:microsoft.com/office/officeart/2008/layout/LinedList"/>
    <dgm:cxn modelId="{CB141872-0E21-4104-9ED2-F60B5EF055A4}" type="presParOf" srcId="{87EAB229-E598-4C9C-BB17-C1449460ED39}" destId="{5C38532D-954B-445C-BEE7-F5B6250D7549}" srcOrd="0" destOrd="0" presId="urn:microsoft.com/office/officeart/2008/layout/LinedList"/>
    <dgm:cxn modelId="{6B3FBC22-7B7F-4A30-9CCC-2785853EC1F1}" type="presParOf" srcId="{87EAB229-E598-4C9C-BB17-C1449460ED39}" destId="{4339B989-6523-4B24-BFAC-F7BF56E464EF}" srcOrd="1" destOrd="0" presId="urn:microsoft.com/office/officeart/2008/layout/LinedList"/>
    <dgm:cxn modelId="{C0E550D1-19C2-4A65-98C7-CFC50DC6665B}" type="presParOf" srcId="{3C234A34-D5AE-4D4D-BED3-C3DB5A51A354}" destId="{C2C8A157-D1D8-4FDF-8A59-53F46830754B}" srcOrd="4" destOrd="0" presId="urn:microsoft.com/office/officeart/2008/layout/LinedList"/>
    <dgm:cxn modelId="{C5310EF7-1684-4AF3-BECE-6039DBCBA079}" type="presParOf" srcId="{3C234A34-D5AE-4D4D-BED3-C3DB5A51A354}" destId="{FF419C33-D6C4-4021-A38C-E71AC0F85AAF}" srcOrd="5" destOrd="0" presId="urn:microsoft.com/office/officeart/2008/layout/LinedList"/>
    <dgm:cxn modelId="{C37E9F7D-C218-4749-868D-490CF496F057}" type="presParOf" srcId="{FF419C33-D6C4-4021-A38C-E71AC0F85AAF}" destId="{ECEACC6E-A2A0-4BA7-B6D6-1E0FBEE945CE}" srcOrd="0" destOrd="0" presId="urn:microsoft.com/office/officeart/2008/layout/LinedList"/>
    <dgm:cxn modelId="{F5FF2EEA-21D0-44C8-9AD7-C0AF42F31B1C}" type="presParOf" srcId="{FF419C33-D6C4-4021-A38C-E71AC0F85AAF}" destId="{954E0B44-CF66-4A42-A963-2972704F7018}" srcOrd="1" destOrd="0" presId="urn:microsoft.com/office/officeart/2008/layout/LinedList"/>
    <dgm:cxn modelId="{F80F0AFC-6DFE-4D69-91D8-F3DAEE7D2D12}" type="presParOf" srcId="{3C234A34-D5AE-4D4D-BED3-C3DB5A51A354}" destId="{A393101A-4B32-4DAC-B084-ECF0C0C0B0A7}" srcOrd="6" destOrd="0" presId="urn:microsoft.com/office/officeart/2008/layout/LinedList"/>
    <dgm:cxn modelId="{2F68C830-0798-43FB-BC28-C5DC84F73461}" type="presParOf" srcId="{3C234A34-D5AE-4D4D-BED3-C3DB5A51A354}" destId="{E600D828-521F-4FA4-8A58-C05F1C647D2D}" srcOrd="7" destOrd="0" presId="urn:microsoft.com/office/officeart/2008/layout/LinedList"/>
    <dgm:cxn modelId="{70941DA8-3B38-4ACE-9D26-0E3784B576C7}" type="presParOf" srcId="{E600D828-521F-4FA4-8A58-C05F1C647D2D}" destId="{1A7B98E6-11FA-468C-A814-FE0FF7AAB91D}" srcOrd="0" destOrd="0" presId="urn:microsoft.com/office/officeart/2008/layout/LinedList"/>
    <dgm:cxn modelId="{620799FC-8767-4BD5-B2C4-67FB1323DD43}" type="presParOf" srcId="{E600D828-521F-4FA4-8A58-C05F1C647D2D}" destId="{8959F96D-CA8E-4B04-B172-178DC09CE00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0189F-F248-48AD-9575-6D9C03E3C5DF}" type="datetimeFigureOut">
              <a:rPr lang="en-ZA" smtClean="0"/>
              <a:t>2022/11/02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61C8D-AD31-4585-9C0C-32FC8B499882}" type="slidenum">
              <a:rPr lang="en-ZA" smtClean="0"/>
              <a:t>‹#›</a:t>
            </a:fld>
            <a:endParaRPr lang="en-ZA"/>
          </a:p>
        </p:txBody>
      </p:sp>
    </p:spTree>
    <p:extLst>
      <p:ext uri="{BB962C8B-B14F-4D97-AF65-F5344CB8AC3E}">
        <p14:creationId xmlns:p14="http://schemas.microsoft.com/office/powerpoint/2010/main" val="3708298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B261C8D-AD31-4585-9C0C-32FC8B499882}" type="slidenum">
              <a:rPr lang="en-ZA" smtClean="0"/>
              <a:t>3</a:t>
            </a:fld>
            <a:endParaRPr lang="en-ZA"/>
          </a:p>
        </p:txBody>
      </p:sp>
    </p:spTree>
    <p:extLst>
      <p:ext uri="{BB962C8B-B14F-4D97-AF65-F5344CB8AC3E}">
        <p14:creationId xmlns:p14="http://schemas.microsoft.com/office/powerpoint/2010/main" val="48167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seminar I was like…</a:t>
            </a:r>
            <a:endParaRPr lang="en-GB" dirty="0"/>
          </a:p>
        </p:txBody>
      </p:sp>
      <p:sp>
        <p:nvSpPr>
          <p:cNvPr id="4" name="Slide Number Placeholder 3"/>
          <p:cNvSpPr>
            <a:spLocks noGrp="1"/>
          </p:cNvSpPr>
          <p:nvPr>
            <p:ph type="sldNum" sz="quarter" idx="5"/>
          </p:nvPr>
        </p:nvSpPr>
        <p:spPr/>
        <p:txBody>
          <a:bodyPr/>
          <a:lstStyle/>
          <a:p>
            <a:fld id="{BB261C8D-AD31-4585-9C0C-32FC8B499882}" type="slidenum">
              <a:rPr lang="en-ZA" smtClean="0"/>
              <a:t>7</a:t>
            </a:fld>
            <a:endParaRPr lang="en-ZA"/>
          </a:p>
        </p:txBody>
      </p:sp>
    </p:spTree>
    <p:extLst>
      <p:ext uri="{BB962C8B-B14F-4D97-AF65-F5344CB8AC3E}">
        <p14:creationId xmlns:p14="http://schemas.microsoft.com/office/powerpoint/2010/main" val="2073318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52A64425-2D1A-44C6-B377-9D8B3F5C4B7B}" type="datetimeFigureOut">
              <a:rPr lang="en-ZW" smtClean="0"/>
              <a:t>2/11/2022</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272096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52A64425-2D1A-44C6-B377-9D8B3F5C4B7B}" type="datetimeFigureOut">
              <a:rPr lang="en-ZW" smtClean="0"/>
              <a:t>2/11/2022</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313460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52A64425-2D1A-44C6-B377-9D8B3F5C4B7B}" type="datetimeFigureOut">
              <a:rPr lang="en-ZW" smtClean="0"/>
              <a:t>2/11/2022</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400593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52A64425-2D1A-44C6-B377-9D8B3F5C4B7B}" type="datetimeFigureOut">
              <a:rPr lang="en-ZW" smtClean="0"/>
              <a:t>2/11/2022</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279252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A64425-2D1A-44C6-B377-9D8B3F5C4B7B}" type="datetimeFigureOut">
              <a:rPr lang="en-ZW" smtClean="0"/>
              <a:t>2/11/2022</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2353679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52A64425-2D1A-44C6-B377-9D8B3F5C4B7B}" type="datetimeFigureOut">
              <a:rPr lang="en-ZW" smtClean="0"/>
              <a:t>2/11/2022</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82624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52A64425-2D1A-44C6-B377-9D8B3F5C4B7B}" type="datetimeFigureOut">
              <a:rPr lang="en-ZW" smtClean="0"/>
              <a:t>2/11/2022</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11188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52A64425-2D1A-44C6-B377-9D8B3F5C4B7B}" type="datetimeFigureOut">
              <a:rPr lang="en-ZW" smtClean="0"/>
              <a:t>2/11/2022</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2574104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64425-2D1A-44C6-B377-9D8B3F5C4B7B}" type="datetimeFigureOut">
              <a:rPr lang="en-ZW" smtClean="0"/>
              <a:t>2/11/2022</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306735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A64425-2D1A-44C6-B377-9D8B3F5C4B7B}" type="datetimeFigureOut">
              <a:rPr lang="en-ZW" smtClean="0"/>
              <a:t>2/11/2022</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4282089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A64425-2D1A-44C6-B377-9D8B3F5C4B7B}" type="datetimeFigureOut">
              <a:rPr lang="en-ZW" smtClean="0"/>
              <a:t>2/11/2022</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040B1376-AA07-4665-9C6E-AFD117595B37}" type="slidenum">
              <a:rPr lang="en-ZW" smtClean="0"/>
              <a:t>‹#›</a:t>
            </a:fld>
            <a:endParaRPr lang="en-ZW"/>
          </a:p>
        </p:txBody>
      </p:sp>
    </p:spTree>
    <p:extLst>
      <p:ext uri="{BB962C8B-B14F-4D97-AF65-F5344CB8AC3E}">
        <p14:creationId xmlns:p14="http://schemas.microsoft.com/office/powerpoint/2010/main" val="296946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64425-2D1A-44C6-B377-9D8B3F5C4B7B}" type="datetimeFigureOut">
              <a:rPr lang="en-ZW" smtClean="0"/>
              <a:t>2/11/2022</a:t>
            </a:fld>
            <a:endParaRPr lang="en-Z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B1376-AA07-4665-9C6E-AFD117595B37}" type="slidenum">
              <a:rPr lang="en-ZW" smtClean="0"/>
              <a:t>‹#›</a:t>
            </a:fld>
            <a:endParaRPr lang="en-ZW"/>
          </a:p>
        </p:txBody>
      </p:sp>
    </p:spTree>
    <p:extLst>
      <p:ext uri="{BB962C8B-B14F-4D97-AF65-F5344CB8AC3E}">
        <p14:creationId xmlns:p14="http://schemas.microsoft.com/office/powerpoint/2010/main" val="1906179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ocs.cput.ac.za/index.php/RILSW/RILSW" TargetMode="External"/><Relationship Id="rId2" Type="http://schemas.openxmlformats.org/officeDocument/2006/relationships/hyperlink" Target="http://klytho.cput.ac.za/storage/services/QMD/multimodal%20and%20remote%20teaching%20guidelines%2020.08.19%20final%20V6.pdf" TargetMode="External"/><Relationship Id="rId1" Type="http://schemas.openxmlformats.org/officeDocument/2006/relationships/slideLayout" Target="../slideLayouts/slideLayout2.xml"/><Relationship Id="rId5" Type="http://schemas.openxmlformats.org/officeDocument/2006/relationships/hyperlink" Target="https://www.gov.uk/government/publications/initial-teacher-training-itt-core-content-framework" TargetMode="External"/><Relationship Id="rId4" Type="http://schemas.openxmlformats.org/officeDocument/2006/relationships/hyperlink" Target="https://vtechworks.lib.vt.edu/bitstream/handle/10919/104648/facdev-article.pdf?sequence"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7" name="Rectangle 5146">
            <a:extLst>
              <a:ext uri="{FF2B5EF4-FFF2-40B4-BE49-F238E27FC236}">
                <a16:creationId xmlns:a16="http://schemas.microsoft.com/office/drawing/2014/main" xmlns=""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013557" cy="6858000"/>
          </a:xfrm>
          <a:prstGeom prst="rect">
            <a:avLst/>
          </a:prstGeom>
          <a:solidFill>
            <a:srgbClr val="2E4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39D7964-D3AC-4FF3-0BC1-CECB333DFAC3}"/>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marL="40182" marR="0" lvl="0" indent="0" algn="ctr" defTabSz="910796" rtl="0" eaLnBrk="1" fontAlgn="base" latinLnBrk="0" hangingPunct="0">
              <a:spcBef>
                <a:spcPct val="0"/>
              </a:spcBef>
              <a:spcAft>
                <a:spcPct val="0"/>
              </a:spcAft>
              <a:tabLst/>
              <a:defRPr/>
            </a:pPr>
            <a:r>
              <a:rPr kumimoji="0" lang="en-US" altLang="en-US" sz="2600" b="1" i="0" u="none" strike="noStrike" kern="1200" cap="none" spc="0" normalizeH="0" baseline="0" noProof="0">
                <a:ln>
                  <a:noFill/>
                </a:ln>
                <a:solidFill>
                  <a:srgbClr val="FFFFFF"/>
                </a:solidFill>
                <a:effectLst/>
                <a:uLnTx/>
                <a:uFillTx/>
                <a:latin typeface="Arial Black" panose="020B0A04020102020204" pitchFamily="34" charset="0"/>
                <a:cs typeface="Helvetica" panose="020B0604020202020204" pitchFamily="34" charset="0"/>
                <a:sym typeface="Helvetica Neue LT Std 95 Black" pitchFamily="34" charset="0"/>
              </a:rPr>
              <a:t>CPUT- Libraries</a:t>
            </a:r>
            <a:br>
              <a:rPr kumimoji="0" lang="en-US" altLang="en-US" sz="2600" b="1" i="0" u="none" strike="noStrike" kern="1200" cap="none" spc="0" normalizeH="0" baseline="0" noProof="0">
                <a:ln>
                  <a:noFill/>
                </a:ln>
                <a:solidFill>
                  <a:srgbClr val="FFFFFF"/>
                </a:solidFill>
                <a:effectLst/>
                <a:uLnTx/>
                <a:uFillTx/>
                <a:latin typeface="Arial Black" panose="020B0A04020102020204" pitchFamily="34" charset="0"/>
                <a:cs typeface="Helvetica" panose="020B0604020202020204" pitchFamily="34" charset="0"/>
                <a:sym typeface="Helvetica Neue LT Std 95 Black" pitchFamily="34" charset="0"/>
              </a:rPr>
            </a:br>
            <a:endParaRPr lang="en-GB" sz="2600">
              <a:solidFill>
                <a:srgbClr val="FFFFFF"/>
              </a:solidFill>
            </a:endParaRPr>
          </a:p>
        </p:txBody>
      </p:sp>
      <p:pic>
        <p:nvPicPr>
          <p:cNvPr id="5122" name="Picture 1">
            <a:extLst>
              <a:ext uri="{FF2B5EF4-FFF2-40B4-BE49-F238E27FC236}">
                <a16:creationId xmlns:a16="http://schemas.microsoft.com/office/drawing/2014/main" xmlns="" id="{76036B33-9F0B-9FD3-3552-A18DEC041E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38600" y="1313299"/>
            <a:ext cx="6985642" cy="30911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2844A54A-4EE2-0411-4BDE-7444880E0690}"/>
              </a:ext>
            </a:extLst>
          </p:cNvPr>
          <p:cNvSpPr>
            <a:spLocks noGrp="1"/>
          </p:cNvSpPr>
          <p:nvPr>
            <p:ph idx="1"/>
          </p:nvPr>
        </p:nvSpPr>
        <p:spPr>
          <a:xfrm>
            <a:off x="3065318" y="4769427"/>
            <a:ext cx="8415482" cy="1529773"/>
          </a:xfrm>
        </p:spPr>
        <p:txBody>
          <a:bodyPr>
            <a:normAutofit fontScale="47500" lnSpcReduction="20000"/>
          </a:bodyPr>
          <a:lstStyle/>
          <a:p>
            <a:pPr marL="0" marR="0" lvl="0" indent="0"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panose="020F0502020204030204"/>
                <a:ea typeface="+mj-ea"/>
                <a:cs typeface="Arial" panose="020B0604020202020204" pitchFamily="34" charset="0"/>
              </a:rPr>
              <a:t>Where there’s a WIL there’s a way</a:t>
            </a:r>
            <a:r>
              <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rPr>
              <a:t/>
            </a:r>
            <a:br>
              <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rPr>
            </a:br>
            <a:r>
              <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rPr>
              <a:t>The case of a CPUT branch library’s opportunity to present a workplace information literacy course to a group of Grade-R Diploma students.</a:t>
            </a:r>
          </a:p>
          <a:p>
            <a:pPr marL="0" marR="0" lvl="0" indent="0"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endParaRPr>
          </a:p>
          <a:p>
            <a:pPr marL="0" marR="0" lvl="0" indent="0" defTabSz="914400" rtl="0" eaLnBrk="1" fontAlgn="auto" latinLnBrk="0" hangingPunct="1">
              <a:spcBef>
                <a:spcPts val="0"/>
              </a:spcBef>
              <a:spcAft>
                <a:spcPts val="0"/>
              </a:spcAft>
              <a:buClrTx/>
              <a:buSzTx/>
              <a:buFontTx/>
              <a:buNone/>
              <a:tabLst/>
              <a:defRPr/>
            </a:pPr>
            <a:endPar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endParaRPr>
          </a:p>
          <a:p>
            <a:pPr marL="0" marR="0" lvl="0" indent="0" defTabSz="914400" rtl="0" eaLnBrk="1" fontAlgn="auto" latinLnBrk="0" hangingPunct="1">
              <a:spcBef>
                <a:spcPts val="0"/>
              </a:spcBef>
              <a:spcAft>
                <a:spcPts val="0"/>
              </a:spcAft>
              <a:buClrTx/>
              <a:buSzTx/>
              <a:buFontTx/>
              <a:buNone/>
              <a:tabLst/>
              <a:defRPr/>
            </a:pPr>
            <a:r>
              <a:rPr kumimoji="0" lang="en-US" sz="4400" b="0" i="0" u="none" strike="noStrike" kern="1200" cap="none" spc="0" normalizeH="0" baseline="0" noProof="0" dirty="0">
                <a:ln>
                  <a:noFill/>
                </a:ln>
                <a:effectLst/>
                <a:uLnTx/>
                <a:uFillTx/>
                <a:latin typeface="Calibri" panose="020F0502020204030204"/>
                <a:ea typeface="+mj-ea"/>
                <a:cs typeface="Arial" panose="020B0604020202020204" pitchFamily="34" charset="0"/>
              </a:rPr>
              <a:t>Christel Oosthuizen – Faculty Librarian</a:t>
            </a:r>
            <a:endParaRPr kumimoji="0" lang="en-GB" sz="4400" b="0" i="0" u="none" strike="noStrike" kern="1200" cap="none" spc="0" normalizeH="0" baseline="0" noProof="0" dirty="0">
              <a:ln>
                <a:noFill/>
              </a:ln>
              <a:effectLst/>
              <a:uLnTx/>
              <a:uFillTx/>
              <a:latin typeface="Helvetica"/>
              <a:cs typeface="Helvetica"/>
            </a:endParaRPr>
          </a:p>
          <a:p>
            <a:endParaRPr lang="en-GB"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9389" y="553453"/>
            <a:ext cx="11189369" cy="4009023"/>
          </a:xfrm>
        </p:spPr>
        <p:txBody>
          <a:bodyPr>
            <a:normAutofit/>
          </a:bodyPr>
          <a:lstStyle/>
          <a:p>
            <a:pPr algn="just"/>
            <a:r>
              <a:rPr lang="en-US" sz="3600" dirty="0"/>
              <a:t>“</a:t>
            </a:r>
            <a:r>
              <a:rPr lang="en-US" sz="3600" dirty="0">
                <a:latin typeface="+mn-lt"/>
              </a:rPr>
              <a:t>Information literacy skills are among the key skills required for success in information-based societies. Consequently, teachers who undertake the responsibility of teaching should possess these skills. Developing a high level of efficacy in these skills will also affect the success of teachers’ work performance and personal success in an increasingly information-based society.” </a:t>
            </a:r>
            <a:endParaRPr lang="en-ZA" sz="3600" dirty="0">
              <a:latin typeface="+mn-lt"/>
            </a:endParaRPr>
          </a:p>
        </p:txBody>
      </p:sp>
      <p:sp>
        <p:nvSpPr>
          <p:cNvPr id="5" name="Text Placeholder 4"/>
          <p:cNvSpPr>
            <a:spLocks noGrp="1"/>
          </p:cNvSpPr>
          <p:nvPr>
            <p:ph type="body" idx="1"/>
          </p:nvPr>
        </p:nvSpPr>
        <p:spPr>
          <a:xfrm>
            <a:off x="529388" y="4793674"/>
            <a:ext cx="11413229" cy="1870362"/>
          </a:xfrm>
        </p:spPr>
        <p:txBody>
          <a:bodyPr/>
          <a:lstStyle/>
          <a:p>
            <a:r>
              <a:rPr lang="en-ZA" dirty="0">
                <a:latin typeface="Calibri" panose="020F0502020204030204" pitchFamily="34" charset="0"/>
                <a:ea typeface="Calibri" panose="020F0502020204030204" pitchFamily="34" charset="0"/>
              </a:rPr>
              <a:t>This quotation by </a:t>
            </a:r>
            <a:r>
              <a:rPr lang="en-ZA" dirty="0" err="1">
                <a:latin typeface="Calibri" panose="020F0502020204030204" pitchFamily="34" charset="0"/>
                <a:ea typeface="Calibri" panose="020F0502020204030204" pitchFamily="34" charset="0"/>
              </a:rPr>
              <a:t>Usluel</a:t>
            </a:r>
            <a:r>
              <a:rPr lang="en-ZA" dirty="0">
                <a:latin typeface="Calibri" panose="020F0502020204030204" pitchFamily="34" charset="0"/>
                <a:ea typeface="Calibri" panose="020F0502020204030204" pitchFamily="34" charset="0"/>
              </a:rPr>
              <a:t> (2007: 93) confirm the importance workplace information literacy skills within the context of the education profession: </a:t>
            </a:r>
            <a:endParaRPr lang="en-ZA" dirty="0"/>
          </a:p>
        </p:txBody>
      </p:sp>
    </p:spTree>
    <p:extLst>
      <p:ext uri="{BB962C8B-B14F-4D97-AF65-F5344CB8AC3E}">
        <p14:creationId xmlns:p14="http://schemas.microsoft.com/office/powerpoint/2010/main" val="1587683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vert="horz" lIns="91440" tIns="45720" rIns="91440" bIns="45720" rtlCol="0" anchor="b">
            <a:normAutofit/>
          </a:bodyPr>
          <a:lstStyle/>
          <a:p>
            <a:r>
              <a:rPr lang="en-US" sz="5400" b="1"/>
              <a:t>Guiding documents and policies:</a:t>
            </a:r>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1431" r="2065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xmlns=""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5297762" y="2706624"/>
            <a:ext cx="6251110" cy="3483864"/>
          </a:xfrm>
        </p:spPr>
        <p:txBody>
          <a:bodyPr vert="horz" lIns="91440" tIns="45720" rIns="91440" bIns="45720" rtlCol="0">
            <a:normAutofit/>
          </a:bodyPr>
          <a:lstStyle/>
          <a:p>
            <a:r>
              <a:rPr lang="en-US" sz="2000" b="1"/>
              <a:t>The South African norms </a:t>
            </a:r>
            <a:r>
              <a:rPr lang="en-US" sz="2000"/>
              <a:t>and standards for teachers (South Africa, 2000)</a:t>
            </a:r>
          </a:p>
          <a:p>
            <a:r>
              <a:rPr lang="en-US" sz="2000" b="1"/>
              <a:t>SAQUA</a:t>
            </a:r>
            <a:r>
              <a:rPr lang="en-US" sz="2000"/>
              <a:t> – South African Qualifications Authority’s graduate attributes (Griesel &amp; Parker, 2009)</a:t>
            </a:r>
          </a:p>
          <a:p>
            <a:r>
              <a:rPr lang="en-US" sz="2000"/>
              <a:t>The </a:t>
            </a:r>
            <a:r>
              <a:rPr lang="en-US" sz="2000" b="1"/>
              <a:t>Department of Higher Education’s </a:t>
            </a:r>
            <a:r>
              <a:rPr lang="en-US" sz="2000"/>
              <a:t>minimum requirements for teacher education qualifications (DHET, 2011)</a:t>
            </a:r>
          </a:p>
          <a:p>
            <a:r>
              <a:rPr lang="en-US" sz="2000"/>
              <a:t>The United Kingdom’s </a:t>
            </a:r>
            <a:r>
              <a:rPr lang="en-US" sz="2000" b="1"/>
              <a:t>initial teacher training</a:t>
            </a:r>
            <a:r>
              <a:rPr lang="en-US" sz="2000"/>
              <a:t> core content framework (U.K. Department of Education. 2019).</a:t>
            </a:r>
          </a:p>
        </p:txBody>
      </p:sp>
    </p:spTree>
    <p:extLst>
      <p:ext uri="{BB962C8B-B14F-4D97-AF65-F5344CB8AC3E}">
        <p14:creationId xmlns:p14="http://schemas.microsoft.com/office/powerpoint/2010/main" val="4231218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313" y="365126"/>
            <a:ext cx="10806487" cy="958348"/>
          </a:xfrm>
        </p:spPr>
        <p:txBody>
          <a:bodyPr>
            <a:normAutofit fontScale="90000"/>
          </a:bodyPr>
          <a:lstStyle/>
          <a:p>
            <a:r>
              <a:rPr lang="en-US" b="1">
                <a:latin typeface="+mn-lt"/>
              </a:rPr>
              <a:t>Emergency remote teaching and learning (ERTL): </a:t>
            </a:r>
            <a:endParaRPr lang="en-ZA" b="1" dirty="0">
              <a:latin typeface="+mn-lt"/>
            </a:endParaRPr>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7313" y="2305123"/>
            <a:ext cx="5188139" cy="2668659"/>
          </a:xfrm>
          <a:ln w="38100">
            <a:solidFill>
              <a:schemeClr val="tx1"/>
            </a:solidFill>
          </a:ln>
        </p:spPr>
      </p:pic>
      <p:sp>
        <p:nvSpPr>
          <p:cNvPr id="9" name="Content Placeholder 8"/>
          <p:cNvSpPr>
            <a:spLocks noGrp="1"/>
          </p:cNvSpPr>
          <p:nvPr>
            <p:ph sz="half" idx="2"/>
          </p:nvPr>
        </p:nvSpPr>
        <p:spPr>
          <a:xfrm>
            <a:off x="5991725" y="1323474"/>
            <a:ext cx="5823285" cy="5317958"/>
          </a:xfrm>
        </p:spPr>
        <p:txBody>
          <a:bodyPr>
            <a:normAutofit lnSpcReduction="10000"/>
          </a:bodyPr>
          <a:lstStyle/>
          <a:p>
            <a:r>
              <a:rPr lang="en-US" b="1"/>
              <a:t>COVID</a:t>
            </a:r>
            <a:r>
              <a:rPr lang="en-US"/>
              <a:t>-19 Pandemic</a:t>
            </a:r>
          </a:p>
          <a:p>
            <a:r>
              <a:rPr lang="en-US" b="1"/>
              <a:t>ERTL</a:t>
            </a:r>
            <a:r>
              <a:rPr lang="en-US"/>
              <a:t> </a:t>
            </a:r>
            <a:r>
              <a:rPr lang="en-ZA">
                <a:latin typeface="Calibri" panose="020F0502020204030204" pitchFamily="34" charset="0"/>
                <a:ea typeface="Calibri" panose="020F0502020204030204" pitchFamily="34" charset="0"/>
                <a:cs typeface="Times New Roman" panose="02020603050405020304" pitchFamily="18" charset="0"/>
              </a:rPr>
              <a:t>“involves the use of fully remote teaching solutions for instruction or education that would otherwise be delivered face-to-face and that will return to that format once the crisis or emergency has abated” </a:t>
            </a:r>
            <a:r>
              <a:rPr lang="en-US">
                <a:latin typeface="Calibri" panose="020F0502020204030204" pitchFamily="34" charset="0"/>
                <a:ea typeface="Calibri" panose="020F0502020204030204" pitchFamily="34" charset="0"/>
                <a:cs typeface="Times New Roman" panose="02020603050405020304" pitchFamily="18" charset="0"/>
              </a:rPr>
              <a:t>(</a:t>
            </a:r>
            <a:r>
              <a:rPr lang="en-ZA">
                <a:latin typeface="Calibri" panose="020F0502020204030204" pitchFamily="34" charset="0"/>
                <a:ea typeface="Calibri" panose="020F0502020204030204" pitchFamily="34" charset="0"/>
                <a:cs typeface="Times New Roman" panose="02020603050405020304" pitchFamily="18" charset="0"/>
              </a:rPr>
              <a:t>Hodges et al., 2020:6)</a:t>
            </a:r>
          </a:p>
          <a:p>
            <a:r>
              <a:rPr lang="en-US" b="1">
                <a:latin typeface="Calibri" panose="020F0502020204030204" pitchFamily="34" charset="0"/>
                <a:ea typeface="Calibri" panose="020F0502020204030204" pitchFamily="34" charset="0"/>
                <a:cs typeface="Times New Roman" panose="02020603050405020304" pitchFamily="18" charset="0"/>
              </a:rPr>
              <a:t>Guiding document</a:t>
            </a:r>
            <a:r>
              <a:rPr lang="en-US">
                <a:latin typeface="Calibri" panose="020F0502020204030204" pitchFamily="34" charset="0"/>
                <a:ea typeface="Calibri" panose="020F0502020204030204" pitchFamily="34" charset="0"/>
                <a:cs typeface="Times New Roman" panose="02020603050405020304" pitchFamily="18" charset="0"/>
              </a:rPr>
              <a:t>: CPUT’s ‘Quality Management and Assurance Guidelines for Multimodal, Blended, and Remote Teaching and Learning’ (CPUT, 2020).</a:t>
            </a:r>
            <a:endParaRPr lang="en-ZA">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Tree>
    <p:extLst>
      <p:ext uri="{BB962C8B-B14F-4D97-AF65-F5344CB8AC3E}">
        <p14:creationId xmlns:p14="http://schemas.microsoft.com/office/powerpoint/2010/main" val="401112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xmlns="" id="{F1611BA9-268A-49A6-84F8-FC91536686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ngled photo of a man holding pencil over a colour catalogue">
            <a:extLst>
              <a:ext uri="{FF2B5EF4-FFF2-40B4-BE49-F238E27FC236}">
                <a16:creationId xmlns:a16="http://schemas.microsoft.com/office/drawing/2014/main" xmlns="" id="{9873FF23-410D-3A1A-DDD2-01EB7E65E29F}"/>
              </a:ext>
            </a:extLst>
          </p:cNvPr>
          <p:cNvPicPr>
            <a:picLocks noChangeAspect="1"/>
          </p:cNvPicPr>
          <p:nvPr/>
        </p:nvPicPr>
        <p:blipFill rotWithShape="1">
          <a:blip r:embed="rId2">
            <a:alphaModFix amt="50000"/>
          </a:blip>
          <a:srcRect t="8340" b="7390"/>
          <a:stretch/>
        </p:blipFill>
        <p:spPr>
          <a:xfrm>
            <a:off x="20" y="1"/>
            <a:ext cx="12191980" cy="6857999"/>
          </a:xfrm>
          <a:prstGeom prst="rect">
            <a:avLst/>
          </a:prstGeom>
        </p:spPr>
      </p:pic>
      <p:sp>
        <p:nvSpPr>
          <p:cNvPr id="4" name="Title 3">
            <a:extLst>
              <a:ext uri="{FF2B5EF4-FFF2-40B4-BE49-F238E27FC236}">
                <a16:creationId xmlns:a16="http://schemas.microsoft.com/office/drawing/2014/main" xmlns="" id="{26CF9E38-3CC4-0220-D804-295943DF5E94}"/>
              </a:ext>
            </a:extLst>
          </p:cNvPr>
          <p:cNvSpPr>
            <a:spLocks noGrp="1"/>
          </p:cNvSpPr>
          <p:nvPr>
            <p:ph type="ctrTitle"/>
          </p:nvPr>
        </p:nvSpPr>
        <p:spPr>
          <a:xfrm>
            <a:off x="4387349" y="1200152"/>
            <a:ext cx="6897171" cy="4457696"/>
          </a:xfrm>
        </p:spPr>
        <p:txBody>
          <a:bodyPr anchor="ctr">
            <a:normAutofit/>
          </a:bodyPr>
          <a:lstStyle/>
          <a:p>
            <a:pPr algn="l"/>
            <a:r>
              <a:rPr lang="en-US" sz="7400">
                <a:solidFill>
                  <a:srgbClr val="FFFFFF"/>
                </a:solidFill>
              </a:rPr>
              <a:t>Design principles that guided the process </a:t>
            </a:r>
            <a:endParaRPr lang="en-GB" sz="7400">
              <a:solidFill>
                <a:srgbClr val="FFFFFF"/>
              </a:solidFill>
            </a:endParaRPr>
          </a:p>
        </p:txBody>
      </p:sp>
      <p:sp>
        <p:nvSpPr>
          <p:cNvPr id="5" name="Subtitle 4">
            <a:extLst>
              <a:ext uri="{FF2B5EF4-FFF2-40B4-BE49-F238E27FC236}">
                <a16:creationId xmlns:a16="http://schemas.microsoft.com/office/drawing/2014/main" xmlns="" id="{2C15C05C-D6A4-D811-C5CB-C625C6A58767}"/>
              </a:ext>
            </a:extLst>
          </p:cNvPr>
          <p:cNvSpPr>
            <a:spLocks noGrp="1"/>
          </p:cNvSpPr>
          <p:nvPr>
            <p:ph type="subTitle" idx="1"/>
          </p:nvPr>
        </p:nvSpPr>
        <p:spPr>
          <a:xfrm>
            <a:off x="849963" y="1200152"/>
            <a:ext cx="2816535" cy="4457696"/>
          </a:xfrm>
        </p:spPr>
        <p:txBody>
          <a:bodyPr anchor="ctr">
            <a:normAutofit/>
          </a:bodyPr>
          <a:lstStyle/>
          <a:p>
            <a:pPr algn="r"/>
            <a:endParaRPr lang="en-GB" sz="2800" dirty="0">
              <a:solidFill>
                <a:srgbClr val="FFFFFF"/>
              </a:solidFill>
            </a:endParaRPr>
          </a:p>
        </p:txBody>
      </p:sp>
      <p:sp>
        <p:nvSpPr>
          <p:cNvPr id="15" name="!!Line">
            <a:extLst>
              <a:ext uri="{FF2B5EF4-FFF2-40B4-BE49-F238E27FC236}">
                <a16:creationId xmlns:a16="http://schemas.microsoft.com/office/drawing/2014/main" xmlns="" id="{1825D5AF-D278-4D9A-A4F5-A1A1D35076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32554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B8E77F5A-4DFC-39E8-B1B7-75F72A7907AD}"/>
              </a:ext>
            </a:extLst>
          </p:cNvPr>
          <p:cNvSpPr>
            <a:spLocks noGrp="1"/>
          </p:cNvSpPr>
          <p:nvPr>
            <p:ph type="title"/>
          </p:nvPr>
        </p:nvSpPr>
        <p:spPr>
          <a:xfrm>
            <a:off x="5297762" y="329184"/>
            <a:ext cx="6251110" cy="1783080"/>
          </a:xfrm>
        </p:spPr>
        <p:txBody>
          <a:bodyPr vert="horz" lIns="91440" tIns="45720" rIns="91440" bIns="45720" rtlCol="0" anchor="b">
            <a:normAutofit fontScale="90000"/>
          </a:bodyPr>
          <a:lstStyle/>
          <a:p>
            <a:r>
              <a:rPr lang="en-US" sz="5400" dirty="0"/>
              <a:t>Sir Ken Robinson’s Creative Schools (2016)</a:t>
            </a:r>
          </a:p>
        </p:txBody>
      </p:sp>
      <p:pic>
        <p:nvPicPr>
          <p:cNvPr id="2" name="Content Placeholder 1">
            <a:extLst>
              <a:ext uri="{FF2B5EF4-FFF2-40B4-BE49-F238E27FC236}">
                <a16:creationId xmlns:a16="http://schemas.microsoft.com/office/drawing/2014/main" xmlns="" id="{9F4A2A39-D2A9-3339-6677-C1825EF433A1}"/>
              </a:ext>
            </a:extLst>
          </p:cNvPr>
          <p:cNvPicPr>
            <a:picLocks noGrp="1" noChangeAspect="1"/>
          </p:cNvPicPr>
          <p:nvPr>
            <p:ph sz="half" idx="2"/>
          </p:nvPr>
        </p:nvPicPr>
        <p:blipFill rotWithShape="1">
          <a:blip r:embed="rId2"/>
          <a:srcRect l="4722" r="473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xmlns=""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xmlns="" id="{ADC3F7F7-67F4-FA37-25A8-AAE74BC96880}"/>
              </a:ext>
            </a:extLst>
          </p:cNvPr>
          <p:cNvSpPr>
            <a:spLocks noGrp="1"/>
          </p:cNvSpPr>
          <p:nvPr>
            <p:ph sz="half" idx="1"/>
          </p:nvPr>
        </p:nvSpPr>
        <p:spPr>
          <a:xfrm>
            <a:off x="5297762" y="2706624"/>
            <a:ext cx="6251110" cy="3483864"/>
          </a:xfrm>
        </p:spPr>
        <p:txBody>
          <a:bodyPr vert="horz" lIns="91440" tIns="45720" rIns="91440" bIns="45720" rtlCol="0">
            <a:normAutofit/>
          </a:bodyPr>
          <a:lstStyle/>
          <a:p>
            <a:pPr marL="114300" lvl="0" indent="0">
              <a:buNone/>
            </a:pPr>
            <a:r>
              <a:rPr lang="en-US" sz="2200" b="1" dirty="0">
                <a:effectLst/>
              </a:rPr>
              <a:t>Progressive teaching is based on learning</a:t>
            </a:r>
            <a:r>
              <a:rPr lang="en-US" sz="2200" dirty="0">
                <a:effectLst/>
              </a:rPr>
              <a:t> </a:t>
            </a:r>
            <a:r>
              <a:rPr lang="en-US" sz="2200" b="1" dirty="0">
                <a:effectLst/>
              </a:rPr>
              <a:t>by</a:t>
            </a:r>
            <a:r>
              <a:rPr lang="en-US" sz="2200" dirty="0">
                <a:effectLst/>
              </a:rPr>
              <a:t>:</a:t>
            </a:r>
          </a:p>
          <a:p>
            <a:pPr marL="342900" lvl="0"/>
            <a:r>
              <a:rPr lang="en-US" sz="2200" dirty="0">
                <a:effectLst/>
              </a:rPr>
              <a:t>Discovery</a:t>
            </a:r>
          </a:p>
          <a:p>
            <a:pPr marL="342900" lvl="0"/>
            <a:r>
              <a:rPr lang="en-US" sz="2200" dirty="0">
                <a:effectLst/>
              </a:rPr>
              <a:t>Self-expression</a:t>
            </a:r>
          </a:p>
          <a:p>
            <a:pPr marL="342900" lvl="0"/>
            <a:r>
              <a:rPr lang="en-US" sz="2200" dirty="0">
                <a:effectLst/>
              </a:rPr>
              <a:t>Small group activities</a:t>
            </a:r>
          </a:p>
          <a:p>
            <a:pPr marL="342900" lvl="0">
              <a:spcAft>
                <a:spcPts val="800"/>
              </a:spcAft>
            </a:pPr>
            <a:r>
              <a:rPr lang="en-US" sz="2200" dirty="0">
                <a:effectLst/>
              </a:rPr>
              <a:t>The flipped classroom – learning at your own pace where the classroom becomes the homework and the homework becomes the classwork</a:t>
            </a:r>
          </a:p>
          <a:p>
            <a:endParaRPr lang="en-US" sz="2200" dirty="0"/>
          </a:p>
        </p:txBody>
      </p:sp>
    </p:spTree>
    <p:extLst>
      <p:ext uri="{BB962C8B-B14F-4D97-AF65-F5344CB8AC3E}">
        <p14:creationId xmlns:p14="http://schemas.microsoft.com/office/powerpoint/2010/main" val="1500887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0">
            <a:extLst>
              <a:ext uri="{FF2B5EF4-FFF2-40B4-BE49-F238E27FC236}">
                <a16:creationId xmlns:a16="http://schemas.microsoft.com/office/drawing/2014/main" xmlns="" id="{94050B82-C4B0-4667-AA54-CF0B1C6F37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4121B7EE-BA63-75F4-8B98-64DDAA5CB643}"/>
              </a:ext>
            </a:extLst>
          </p:cNvPr>
          <p:cNvSpPr>
            <a:spLocks noGrp="1"/>
          </p:cNvSpPr>
          <p:nvPr>
            <p:ph type="title"/>
          </p:nvPr>
        </p:nvSpPr>
        <p:spPr>
          <a:xfrm>
            <a:off x="7660640" y="101601"/>
            <a:ext cx="4324095" cy="1046479"/>
          </a:xfrm>
        </p:spPr>
        <p:txBody>
          <a:bodyPr>
            <a:normAutofit fontScale="90000"/>
          </a:bodyPr>
          <a:lstStyle/>
          <a:p>
            <a:pPr marL="342900" marR="0" lvl="0" indent="-342900" defTabSz="914400" rtl="0" eaLnBrk="1" fontAlgn="auto" latinLnBrk="0" hangingPunct="1">
              <a:spcBef>
                <a:spcPts val="1000"/>
              </a:spcBef>
              <a:spcAft>
                <a:spcPts val="0"/>
              </a:spcAft>
              <a:tabLst/>
              <a:defRPr/>
            </a:pPr>
            <a:r>
              <a:rPr kumimoji="0" lang="en-ZA" sz="2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Most important </a:t>
            </a:r>
            <a:r>
              <a:rPr kumimoji="0" lang="en-ZA" sz="2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21</a:t>
            </a:r>
            <a:r>
              <a:rPr kumimoji="0" lang="en-ZA" sz="2200" b="1" i="0" u="none" strike="noStrike" kern="1200" cap="none" spc="0" normalizeH="0" baseline="3000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st</a:t>
            </a:r>
            <a:r>
              <a:rPr kumimoji="0" lang="en-ZA" sz="22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Century skills that students need</a:t>
            </a:r>
            <a:r>
              <a:rPr kumimoji="0" lang="en-ZA" sz="2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to be taught are:</a:t>
            </a:r>
            <a:r>
              <a:rPr kumimoji="0" lang="en-GB" sz="2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a:r>
            <a:br>
              <a:rPr kumimoji="0" lang="en-GB" sz="22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br>
            <a:endParaRPr lang="en-GB" sz="2200" dirty="0"/>
          </a:p>
        </p:txBody>
      </p:sp>
      <p:sp>
        <p:nvSpPr>
          <p:cNvPr id="56" name="Rectangle 52">
            <a:extLst>
              <a:ext uri="{FF2B5EF4-FFF2-40B4-BE49-F238E27FC236}">
                <a16:creationId xmlns:a16="http://schemas.microsoft.com/office/drawing/2014/main" xmlns="" id="{9C9E83AF-030E-4F9E-A53E-41FDC8659D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Geometric shapes on a wooden background">
            <a:extLst>
              <a:ext uri="{FF2B5EF4-FFF2-40B4-BE49-F238E27FC236}">
                <a16:creationId xmlns:a16="http://schemas.microsoft.com/office/drawing/2014/main" xmlns="" id="{8D5A69FC-63D9-F233-478C-635E07DF984F}"/>
              </a:ext>
            </a:extLst>
          </p:cNvPr>
          <p:cNvPicPr>
            <a:picLocks noChangeAspect="1"/>
          </p:cNvPicPr>
          <p:nvPr/>
        </p:nvPicPr>
        <p:blipFill rotWithShape="1">
          <a:blip r:embed="rId2"/>
          <a:srcRect l="6388" r="16806" b="-1"/>
          <a:stretch/>
        </p:blipFill>
        <p:spPr>
          <a:xfrm>
            <a:off x="282749" y="495300"/>
            <a:ext cx="6982159" cy="6068060"/>
          </a:xfrm>
          <a:prstGeom prst="rect">
            <a:avLst/>
          </a:prstGeom>
        </p:spPr>
      </p:pic>
      <p:sp>
        <p:nvSpPr>
          <p:cNvPr id="6" name="Content Placeholder 5">
            <a:extLst>
              <a:ext uri="{FF2B5EF4-FFF2-40B4-BE49-F238E27FC236}">
                <a16:creationId xmlns:a16="http://schemas.microsoft.com/office/drawing/2014/main" xmlns="" id="{3DE9F699-8F0F-D012-8B77-7BBC144529A5}"/>
              </a:ext>
            </a:extLst>
          </p:cNvPr>
          <p:cNvSpPr>
            <a:spLocks noGrp="1"/>
          </p:cNvSpPr>
          <p:nvPr>
            <p:ph idx="1"/>
          </p:nvPr>
        </p:nvSpPr>
        <p:spPr>
          <a:xfrm>
            <a:off x="7508239" y="947420"/>
            <a:ext cx="4401011" cy="5615940"/>
          </a:xfrm>
        </p:spPr>
        <p:txBody>
          <a:bodyPr>
            <a:normAutofit lnSpcReduction="10000"/>
          </a:bodyPr>
          <a:lstStyle/>
          <a:p>
            <a:pPr marL="0" lvl="0" indent="0">
              <a:buNone/>
            </a:pPr>
            <a:r>
              <a:rPr lang="en-ZA" sz="1600" b="1" u="sng" dirty="0">
                <a:effectLst/>
                <a:latin typeface="Calibri" panose="020F0502020204030204" pitchFamily="34" charset="0"/>
                <a:ea typeface="Calibri" panose="020F0502020204030204" pitchFamily="34" charset="0"/>
                <a:cs typeface="Times New Roman" panose="02020603050405020304" pitchFamily="18" charset="0"/>
              </a:rPr>
              <a:t>Interdisciplinary skills:</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Global awareness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Financial/economic/business &amp; entrepreneurial literacy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Civic literacy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Health literacy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Environmental literacy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ZA" sz="1600" b="1" u="sng" dirty="0">
                <a:effectLst/>
                <a:latin typeface="Calibri" panose="020F0502020204030204" pitchFamily="34" charset="0"/>
                <a:ea typeface="Calibri" panose="020F0502020204030204" pitchFamily="34" charset="0"/>
                <a:cs typeface="Times New Roman" panose="02020603050405020304" pitchFamily="18" charset="0"/>
              </a:rPr>
              <a:t>Learning Skills:</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Creativity and innovation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Critical thinking and problem solving</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Communication and collaboration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None/>
            </a:pPr>
            <a:r>
              <a:rPr lang="en-ZA" sz="1600" b="1" u="sng" dirty="0">
                <a:effectLst/>
                <a:latin typeface="Calibri" panose="020F0502020204030204" pitchFamily="34" charset="0"/>
                <a:ea typeface="Calibri" panose="020F0502020204030204" pitchFamily="34" charset="0"/>
                <a:cs typeface="Times New Roman" panose="02020603050405020304" pitchFamily="18" charset="0"/>
              </a:rPr>
              <a:t>Life and career Skills:</a:t>
            </a:r>
            <a:endParaRPr lang="en-GB"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Flexibility and adaptability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Initiative and self-direction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Social and cross-cultural skills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Productivity and accountability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Calibri" panose="020F0502020204030204" pitchFamily="34" charset="0"/>
              <a:buChar char="-"/>
            </a:pPr>
            <a:r>
              <a:rPr lang="en-ZA" sz="1600" dirty="0">
                <a:effectLst/>
                <a:latin typeface="Calibri" panose="020F0502020204030204" pitchFamily="34" charset="0"/>
                <a:ea typeface="Calibri" panose="020F0502020204030204" pitchFamily="34" charset="0"/>
                <a:cs typeface="Times New Roman" panose="02020603050405020304" pitchFamily="18" charset="0"/>
              </a:rPr>
              <a:t>Leadership and responsibility</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900" dirty="0"/>
          </a:p>
        </p:txBody>
      </p:sp>
    </p:spTree>
    <p:extLst>
      <p:ext uri="{BB962C8B-B14F-4D97-AF65-F5344CB8AC3E}">
        <p14:creationId xmlns:p14="http://schemas.microsoft.com/office/powerpoint/2010/main" val="196683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40732A4C-079B-95EC-30E3-A4164DBEC5E8}"/>
              </a:ext>
            </a:extLst>
          </p:cNvPr>
          <p:cNvSpPr>
            <a:spLocks noGrp="1"/>
          </p:cNvSpPr>
          <p:nvPr>
            <p:ph type="title"/>
          </p:nvPr>
        </p:nvSpPr>
        <p:spPr>
          <a:xfrm>
            <a:off x="365760" y="193041"/>
            <a:ext cx="10988040" cy="1332991"/>
          </a:xfrm>
        </p:spPr>
        <p:txBody>
          <a:bodyPr>
            <a:normAutofit/>
          </a:bodyPr>
          <a:lstStyle/>
          <a:p>
            <a:r>
              <a:rPr lang="en-US" sz="4200" b="1" dirty="0"/>
              <a:t>8 core competencies considered (Robinson, 2016)</a:t>
            </a:r>
            <a:endParaRPr lang="en-GB" sz="4200" b="1" dirty="0"/>
          </a:p>
        </p:txBody>
      </p:sp>
      <p:sp>
        <p:nvSpPr>
          <p:cNvPr id="13"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xmlns="" id="{29D2F7C1-09AF-1904-3332-2CE2DEE956BB}"/>
              </a:ext>
            </a:extLst>
          </p:cNvPr>
          <p:cNvSpPr>
            <a:spLocks noGrp="1"/>
          </p:cNvSpPr>
          <p:nvPr>
            <p:ph idx="1"/>
          </p:nvPr>
        </p:nvSpPr>
        <p:spPr>
          <a:xfrm>
            <a:off x="669036" y="1979676"/>
            <a:ext cx="10684764" cy="4201668"/>
          </a:xfrm>
        </p:spPr>
        <p:txBody>
          <a:bodyPr>
            <a:normAutofit lnSpcReduction="10000"/>
          </a:bodyPr>
          <a:lstStyle/>
          <a:p>
            <a:pPr marL="342900" lvl="0" indent="-342900">
              <a:buFont typeface="Symbol" panose="05050102010706020507" pitchFamily="18" charset="2"/>
              <a:buChar char=""/>
            </a:pPr>
            <a:r>
              <a:rPr lang="en-ZA" sz="2000" dirty="0">
                <a:effectLst/>
                <a:latin typeface="Calibri" panose="020F0502020204030204" pitchFamily="34" charset="0"/>
                <a:ea typeface="Calibri" panose="020F0502020204030204" pitchFamily="34" charset="0"/>
                <a:cs typeface="Times New Roman" panose="02020603050405020304" pitchFamily="18" charset="0"/>
              </a:rPr>
              <a:t>Instead of having a curriculum, </a:t>
            </a:r>
            <a:r>
              <a:rPr lang="en-ZA" sz="2000" dirty="0">
                <a:latin typeface="Calibri" panose="020F0502020204030204" pitchFamily="34" charset="0"/>
                <a:ea typeface="Calibri" panose="020F0502020204030204" pitchFamily="34" charset="0"/>
                <a:cs typeface="Times New Roman" panose="02020603050405020304" pitchFamily="18" charset="0"/>
              </a:rPr>
              <a:t>educational institutions</a:t>
            </a:r>
            <a:r>
              <a:rPr lang="en-ZA" sz="2000" dirty="0">
                <a:effectLst/>
                <a:latin typeface="Calibri" panose="020F0502020204030204" pitchFamily="34" charset="0"/>
                <a:ea typeface="Calibri" panose="020F0502020204030204" pitchFamily="34" charset="0"/>
                <a:cs typeface="Times New Roman" panose="02020603050405020304" pitchFamily="18" charset="0"/>
              </a:rPr>
              <a:t> should </a:t>
            </a:r>
            <a:r>
              <a:rPr lang="en-ZA" sz="2000" b="1" dirty="0">
                <a:effectLst/>
                <a:latin typeface="Calibri" panose="020F0502020204030204" pitchFamily="34" charset="0"/>
                <a:ea typeface="Calibri" panose="020F0502020204030204" pitchFamily="34" charset="0"/>
                <a:cs typeface="Times New Roman" panose="02020603050405020304" pitchFamily="18" charset="0"/>
              </a:rPr>
              <a:t>facilitate 8 core competencies</a:t>
            </a:r>
            <a:r>
              <a:rPr lang="en-ZA" sz="2000" dirty="0">
                <a:effectLst/>
                <a:latin typeface="Calibri" panose="020F0502020204030204" pitchFamily="34" charset="0"/>
                <a:ea typeface="Calibri" panose="020F0502020204030204" pitchFamily="34" charset="0"/>
                <a:cs typeface="Times New Roman" panose="02020603050405020304" pitchFamily="18" charset="0"/>
              </a:rPr>
              <a:t>: (Robinson, 2016:135</a:t>
            </a:r>
            <a:r>
              <a:rPr lang="en-ZA" sz="2000">
                <a:effectLst/>
                <a:latin typeface="Calibri" panose="020F0502020204030204" pitchFamily="34" charset="0"/>
                <a:ea typeface="Calibri" panose="020F0502020204030204" pitchFamily="34" charset="0"/>
                <a:cs typeface="Times New Roman" panose="02020603050405020304" pitchFamily="18" charset="0"/>
              </a:rPr>
              <a:t>) </a:t>
            </a:r>
            <a:r>
              <a:rPr lang="en-ZA" sz="2000" u="sng">
                <a:effectLst/>
                <a:latin typeface="Calibri" panose="020F0502020204030204" pitchFamily="34" charset="0"/>
                <a:ea typeface="Calibri" panose="020F0502020204030204" pitchFamily="34" charset="0"/>
                <a:cs typeface="Times New Roman" panose="02020603050405020304" pitchFamily="18" charset="0"/>
              </a:rPr>
              <a:t>Curiosity</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ask questions and to explore how the world works (deeper thinking)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Creativity</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generate new ideas and to apply them in practice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Criticism</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analyse info and ideas and to form reasoned arguments &amp; judgements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Communication</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express thoughts and feelings clearly and confidently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Collaboration</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work constructively with others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Compassion</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emphasize with others and to act accordingly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Composure</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connect with the inner life and feelings and to dev a sense of balance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Calibri" panose="020F0502020204030204" pitchFamily="34" charset="0"/>
              <a:buChar char="-"/>
            </a:pPr>
            <a:r>
              <a:rPr lang="en-ZA" sz="2000" u="sng" dirty="0">
                <a:effectLst/>
                <a:latin typeface="Calibri" panose="020F0502020204030204" pitchFamily="34" charset="0"/>
                <a:ea typeface="Calibri" panose="020F0502020204030204" pitchFamily="34" charset="0"/>
                <a:cs typeface="Times New Roman" panose="02020603050405020304" pitchFamily="18" charset="0"/>
              </a:rPr>
              <a:t>Citizenship</a:t>
            </a:r>
            <a:r>
              <a:rPr lang="en-ZA" sz="2000" dirty="0">
                <a:effectLst/>
                <a:latin typeface="Calibri" panose="020F0502020204030204" pitchFamily="34" charset="0"/>
                <a:ea typeface="Calibri" panose="020F0502020204030204" pitchFamily="34" charset="0"/>
                <a:cs typeface="Times New Roman" panose="02020603050405020304" pitchFamily="18" charset="0"/>
              </a:rPr>
              <a:t>: The ability to engage constructively with society and to participate in the processes that sustain it: “Democracy has to be born anew every generation, and education is its midwife” (John Dewey)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p>
        </p:txBody>
      </p:sp>
    </p:spTree>
    <p:extLst>
      <p:ext uri="{BB962C8B-B14F-4D97-AF65-F5344CB8AC3E}">
        <p14:creationId xmlns:p14="http://schemas.microsoft.com/office/powerpoint/2010/main" val="41684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4600" b="1" kern="1200" dirty="0">
                <a:solidFill>
                  <a:schemeClr val="tx1"/>
                </a:solidFill>
                <a:latin typeface="+mn-lt"/>
                <a:ea typeface="+mj-ea"/>
                <a:cs typeface="+mj-cs"/>
              </a:rPr>
              <a:t>Design principles: </a:t>
            </a:r>
            <a:r>
              <a:rPr lang="en-US" sz="4600" kern="1200" dirty="0">
                <a:solidFill>
                  <a:schemeClr val="tx1"/>
                </a:solidFill>
                <a:latin typeface="+mn-lt"/>
                <a:ea typeface="+mj-ea"/>
                <a:cs typeface="+mj-cs"/>
              </a:rPr>
              <a:t>active learning &amp; assessment for learning</a:t>
            </a:r>
          </a:p>
        </p:txBody>
      </p:sp>
      <p:sp>
        <p:nvSpPr>
          <p:cNvPr id="18" name="sketch line">
            <a:extLst>
              <a:ext uri="{FF2B5EF4-FFF2-40B4-BE49-F238E27FC236}">
                <a16:creationId xmlns:a16="http://schemas.microsoft.com/office/drawing/2014/main" xmlns=""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98907" y="640080"/>
            <a:ext cx="6725393" cy="5550408"/>
          </a:xfrm>
          <a:prstGeom prst="rect">
            <a:avLst/>
          </a:prstGeom>
        </p:spPr>
      </p:pic>
    </p:spTree>
    <p:extLst>
      <p:ext uri="{BB962C8B-B14F-4D97-AF65-F5344CB8AC3E}">
        <p14:creationId xmlns:p14="http://schemas.microsoft.com/office/powerpoint/2010/main" val="1681697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38546"/>
            <a:ext cx="11859492" cy="1066800"/>
          </a:xfrm>
        </p:spPr>
        <p:txBody>
          <a:bodyPr>
            <a:noAutofit/>
          </a:bodyPr>
          <a:lstStyle/>
          <a:p>
            <a:r>
              <a:rPr lang="en-US" sz="3200" b="1" dirty="0">
                <a:latin typeface="+mn-lt"/>
              </a:rPr>
              <a:t>Assessments for learning promoting higher level thinking through Bloom’s taxonomy of educational objectives (1956: 202-207)</a:t>
            </a:r>
            <a:endParaRPr lang="en-ZA" sz="3200" b="1" dirty="0">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0127" y="1378162"/>
            <a:ext cx="10678084" cy="5382855"/>
          </a:xfrm>
        </p:spPr>
      </p:pic>
    </p:spTree>
    <p:extLst>
      <p:ext uri="{BB962C8B-B14F-4D97-AF65-F5344CB8AC3E}">
        <p14:creationId xmlns:p14="http://schemas.microsoft.com/office/powerpoint/2010/main" val="240791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86834" y="1153572"/>
            <a:ext cx="3200400" cy="4461163"/>
          </a:xfrm>
        </p:spPr>
        <p:txBody>
          <a:bodyPr>
            <a:normAutofit/>
          </a:bodyPr>
          <a:lstStyle/>
          <a:p>
            <a:r>
              <a:rPr lang="en-US" b="1">
                <a:solidFill>
                  <a:srgbClr val="FFFFFF"/>
                </a:solidFill>
                <a:latin typeface="+mn-lt"/>
              </a:rPr>
              <a:t>WIL-course content and themes:</a:t>
            </a:r>
            <a:endParaRPr lang="en-ZA" b="1">
              <a:solidFill>
                <a:srgbClr val="FFFFFF"/>
              </a:solidFill>
              <a:latin typeface="+mn-lt"/>
            </a:endParaRPr>
          </a:p>
        </p:txBody>
      </p:sp>
      <p:sp>
        <p:nvSpPr>
          <p:cNvPr id="15" name="Arc 14">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p:cNvSpPr>
            <a:spLocks noGrp="1"/>
          </p:cNvSpPr>
          <p:nvPr>
            <p:ph idx="1"/>
          </p:nvPr>
        </p:nvSpPr>
        <p:spPr>
          <a:xfrm>
            <a:off x="4447308" y="591344"/>
            <a:ext cx="6906491" cy="5585619"/>
          </a:xfrm>
        </p:spPr>
        <p:txBody>
          <a:bodyPr anchor="ctr">
            <a:normAutofit/>
          </a:bodyPr>
          <a:lstStyle/>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Essential information resources </a:t>
            </a:r>
            <a:r>
              <a:rPr lang="en-GB" sz="1500" dirty="0">
                <a:latin typeface="Calibri" panose="020F0502020204030204" pitchFamily="34" charset="0"/>
                <a:ea typeface="Times New Roman" panose="02020603050405020304" pitchFamily="18" charset="0"/>
              </a:rPr>
              <a:t>within the context of Early Childhood education</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Open Education Resources </a:t>
            </a:r>
            <a:r>
              <a:rPr lang="en-GB" sz="1500" dirty="0">
                <a:latin typeface="Calibri" panose="020F0502020204030204" pitchFamily="34" charset="0"/>
                <a:ea typeface="Times New Roman" panose="02020603050405020304" pitchFamily="18" charset="0"/>
              </a:rPr>
              <a:t>for early childhood educators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dirty="0">
                <a:latin typeface="Calibri" panose="020F0502020204030204" pitchFamily="34" charset="0"/>
                <a:ea typeface="Times New Roman" panose="02020603050405020304" pitchFamily="18" charset="0"/>
              </a:rPr>
              <a:t>Resources to facilitate teachers’ </a:t>
            </a:r>
            <a:r>
              <a:rPr lang="en-GB" sz="1500" b="1" dirty="0">
                <a:latin typeface="Calibri" panose="020F0502020204030204" pitchFamily="34" charset="0"/>
                <a:ea typeface="Times New Roman" panose="02020603050405020304" pitchFamily="18" charset="0"/>
              </a:rPr>
              <a:t>continuous professional development</a:t>
            </a:r>
            <a:endParaRPr lang="en-ZA" sz="1500" b="1"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Free online resources for teaching support </a:t>
            </a:r>
            <a:r>
              <a:rPr lang="en-GB" sz="1500" dirty="0">
                <a:latin typeface="Calibri" panose="020F0502020204030204" pitchFamily="34" charset="0"/>
                <a:ea typeface="Times New Roman" panose="02020603050405020304" pitchFamily="18" charset="0"/>
              </a:rPr>
              <a:t>(e.g. lesson planning, teaching aids &amp; teaching activities)</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dirty="0">
                <a:latin typeface="Calibri" panose="020F0502020204030204" pitchFamily="34" charset="0"/>
                <a:ea typeface="Times New Roman" panose="02020603050405020304" pitchFamily="18" charset="0"/>
              </a:rPr>
              <a:t>The evaluation of information relevant to </a:t>
            </a:r>
            <a:r>
              <a:rPr lang="en-GB" sz="1500" b="1" dirty="0">
                <a:latin typeface="Calibri" panose="020F0502020204030204" pitchFamily="34" charset="0"/>
                <a:ea typeface="Times New Roman" panose="02020603050405020304" pitchFamily="18" charset="0"/>
              </a:rPr>
              <a:t>early childhood education </a:t>
            </a:r>
            <a:endParaRPr lang="en-ZA" sz="1500" b="1"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dirty="0">
                <a:latin typeface="Calibri" panose="020F0502020204030204" pitchFamily="34" charset="0"/>
                <a:ea typeface="Times New Roman" panose="02020603050405020304" pitchFamily="18" charset="0"/>
              </a:rPr>
              <a:t>The </a:t>
            </a:r>
            <a:r>
              <a:rPr lang="en-GB" sz="1500" b="1" dirty="0">
                <a:latin typeface="Calibri" panose="020F0502020204030204" pitchFamily="34" charset="0"/>
                <a:ea typeface="Times New Roman" panose="02020603050405020304" pitchFamily="18" charset="0"/>
              </a:rPr>
              <a:t>ethical use of information resources </a:t>
            </a:r>
            <a:r>
              <a:rPr lang="en-GB" sz="1500" dirty="0">
                <a:latin typeface="Calibri" panose="020F0502020204030204" pitchFamily="34" charset="0"/>
                <a:ea typeface="Times New Roman" panose="02020603050405020304" pitchFamily="18" charset="0"/>
              </a:rPr>
              <a:t>especially within a teaching context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Children’s literature </a:t>
            </a:r>
            <a:r>
              <a:rPr lang="en-GB" sz="1500" dirty="0">
                <a:latin typeface="Calibri" panose="020F0502020204030204" pitchFamily="34" charset="0"/>
                <a:ea typeface="Times New Roman" panose="02020603050405020304" pitchFamily="18" charset="0"/>
              </a:rPr>
              <a:t>- definitions, descriptions, examples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Children’s books </a:t>
            </a:r>
            <a:r>
              <a:rPr lang="en-GB" sz="1500" dirty="0">
                <a:latin typeface="Calibri" panose="020F0502020204030204" pitchFamily="34" charset="0"/>
                <a:ea typeface="Times New Roman" panose="02020603050405020304" pitchFamily="18" charset="0"/>
              </a:rPr>
              <a:t>in the context of children’s development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Value of children’s literature </a:t>
            </a:r>
            <a:r>
              <a:rPr lang="en-GB" sz="1500" dirty="0">
                <a:latin typeface="Calibri" panose="020F0502020204030204" pitchFamily="34" charset="0"/>
                <a:ea typeface="Times New Roman" panose="02020603050405020304" pitchFamily="18" charset="0"/>
              </a:rPr>
              <a:t>- bibliotherapy</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Storytelling and reading aloud </a:t>
            </a:r>
            <a:endParaRPr lang="en-ZA" sz="1500" b="1"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Children’s literature standards </a:t>
            </a:r>
            <a:r>
              <a:rPr lang="en-GB" sz="1500" dirty="0">
                <a:latin typeface="Calibri" panose="020F0502020204030204" pitchFamily="34" charset="0"/>
                <a:ea typeface="Times New Roman" panose="02020603050405020304" pitchFamily="18" charset="0"/>
              </a:rPr>
              <a:t>and children’s book awards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National and International children’s book associations</a:t>
            </a:r>
            <a:r>
              <a:rPr lang="en-GB" sz="1500" dirty="0">
                <a:latin typeface="Calibri" panose="020F0502020204030204" pitchFamily="34" charset="0"/>
                <a:ea typeface="Times New Roman" panose="02020603050405020304" pitchFamily="18" charset="0"/>
              </a:rPr>
              <a:t>, forums/organisations</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Children’s books and early literacy </a:t>
            </a:r>
            <a:r>
              <a:rPr lang="en-GB" sz="1500" dirty="0">
                <a:latin typeface="Calibri" panose="020F0502020204030204" pitchFamily="34" charset="0"/>
                <a:ea typeface="Times New Roman" panose="02020603050405020304" pitchFamily="18" charset="0"/>
              </a:rPr>
              <a:t>within SA’s literacy challenges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Importance of early literacies </a:t>
            </a:r>
            <a:r>
              <a:rPr lang="en-GB" sz="1500" dirty="0">
                <a:latin typeface="Calibri" panose="020F0502020204030204" pitchFamily="34" charset="0"/>
                <a:ea typeface="Times New Roman" panose="02020603050405020304" pitchFamily="18" charset="0"/>
              </a:rPr>
              <a:t>in the establishment of a reading culture.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Reading promotion </a:t>
            </a:r>
            <a:r>
              <a:rPr lang="en-GB" sz="1500" dirty="0">
                <a:latin typeface="Calibri" panose="020F0502020204030204" pitchFamily="34" charset="0"/>
                <a:ea typeface="Times New Roman" panose="02020603050405020304" pitchFamily="18" charset="0"/>
              </a:rPr>
              <a:t>and reading promotion initiatives </a:t>
            </a:r>
            <a:endParaRPr lang="en-ZA" sz="1500" dirty="0">
              <a:latin typeface="Times New Roman" panose="02020603050405020304" pitchFamily="18" charset="0"/>
              <a:ea typeface="Times New Roman" panose="02020603050405020304" pitchFamily="18" charset="0"/>
            </a:endParaRPr>
          </a:p>
          <a:p>
            <a:pPr marL="342900" lvl="0" indent="-342900" fontAlgn="base">
              <a:spcAft>
                <a:spcPts val="0"/>
              </a:spcAft>
              <a:buSzPts val="1000"/>
              <a:buFont typeface="Symbol" panose="05050102010706020507" pitchFamily="18" charset="2"/>
              <a:buChar char=""/>
              <a:tabLst>
                <a:tab pos="457200" algn="l"/>
              </a:tabLst>
            </a:pPr>
            <a:r>
              <a:rPr lang="en-GB" sz="1500" b="1" dirty="0">
                <a:latin typeface="Calibri" panose="020F0502020204030204" pitchFamily="34" charset="0"/>
                <a:ea typeface="Times New Roman" panose="02020603050405020304" pitchFamily="18" charset="0"/>
              </a:rPr>
              <a:t>Teachers' role in promoting a reading culture </a:t>
            </a:r>
            <a:r>
              <a:rPr lang="en-GB" sz="1500" dirty="0">
                <a:latin typeface="Calibri" panose="020F0502020204030204" pitchFamily="34" charset="0"/>
                <a:ea typeface="Times New Roman" panose="02020603050405020304" pitchFamily="18" charset="0"/>
              </a:rPr>
              <a:t>through children’s literature</a:t>
            </a:r>
            <a:endParaRPr lang="en-ZA" sz="15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7019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xmlns="" id="{7DA3C418-758E-4180-A5D0-8655D68045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8C8EF06-5EC3-4883-AFAF-D74FF46550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painting on a wall&#10;&#10;Description automatically generated with medium confidence">
            <a:extLst>
              <a:ext uri="{FF2B5EF4-FFF2-40B4-BE49-F238E27FC236}">
                <a16:creationId xmlns:a16="http://schemas.microsoft.com/office/drawing/2014/main" xmlns="" id="{FFC42935-01C6-308E-A173-036D1E614454}"/>
              </a:ext>
            </a:extLst>
          </p:cNvPr>
          <p:cNvPicPr>
            <a:picLocks noChangeAspect="1"/>
          </p:cNvPicPr>
          <p:nvPr/>
        </p:nvPicPr>
        <p:blipFill rotWithShape="1">
          <a:blip r:embed="rId2"/>
          <a:srcRect l="272" r="9101" b="2"/>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xmlns="" id="{5346CA79-9250-FC04-EA34-DC1229FEB7EB}"/>
              </a:ext>
            </a:extLst>
          </p:cNvPr>
          <p:cNvSpPr>
            <a:spLocks noGrp="1"/>
          </p:cNvSpPr>
          <p:nvPr>
            <p:ph type="title"/>
          </p:nvPr>
        </p:nvSpPr>
        <p:spPr>
          <a:xfrm>
            <a:off x="213361" y="2265219"/>
            <a:ext cx="3610495" cy="2583008"/>
          </a:xfrm>
        </p:spPr>
        <p:txBody>
          <a:bodyPr vert="horz" lIns="91440" tIns="45720" rIns="91440" bIns="45720" rtlCol="0" anchor="b">
            <a:normAutofit fontScale="90000"/>
          </a:bodyPr>
          <a:lstStyle/>
          <a:p>
            <a:pPr fontAlgn="base"/>
            <a:r>
              <a:rPr lang="en-US" sz="2400" b="0" i="0" dirty="0">
                <a:solidFill>
                  <a:schemeClr val="tx1">
                    <a:lumMod val="85000"/>
                    <a:lumOff val="15000"/>
                  </a:schemeClr>
                </a:solidFill>
                <a:effectLst/>
              </a:rPr>
              <a:t/>
            </a:r>
            <a:br>
              <a:rPr lang="en-US" sz="2400" b="0" i="0" dirty="0">
                <a:solidFill>
                  <a:schemeClr val="tx1">
                    <a:lumMod val="85000"/>
                    <a:lumOff val="15000"/>
                  </a:schemeClr>
                </a:solidFill>
                <a:effectLst/>
              </a:rPr>
            </a:br>
            <a:r>
              <a:rPr lang="en-US" sz="2400" b="0" i="0" dirty="0">
                <a:solidFill>
                  <a:schemeClr val="tx1">
                    <a:lumMod val="85000"/>
                    <a:lumOff val="15000"/>
                  </a:schemeClr>
                </a:solidFill>
                <a:effectLst/>
              </a:rPr>
              <a:t/>
            </a:r>
            <a:br>
              <a:rPr lang="en-US" sz="2400" b="0" i="0" dirty="0">
                <a:solidFill>
                  <a:schemeClr val="tx1">
                    <a:lumMod val="85000"/>
                    <a:lumOff val="15000"/>
                  </a:schemeClr>
                </a:solidFill>
                <a:effectLst/>
              </a:rPr>
            </a:br>
            <a:r>
              <a:rPr lang="en-US" sz="2400" b="0" i="0" dirty="0">
                <a:solidFill>
                  <a:schemeClr val="tx1">
                    <a:lumMod val="85000"/>
                    <a:lumOff val="15000"/>
                  </a:schemeClr>
                </a:solidFill>
                <a:effectLst/>
              </a:rPr>
              <a:t/>
            </a:r>
            <a:br>
              <a:rPr lang="en-US" sz="2400" b="0" i="0" dirty="0">
                <a:solidFill>
                  <a:schemeClr val="tx1">
                    <a:lumMod val="85000"/>
                    <a:lumOff val="15000"/>
                  </a:schemeClr>
                </a:solidFill>
                <a:effectLst/>
              </a:rPr>
            </a:br>
            <a:r>
              <a:rPr lang="en-US" sz="2400" b="0" i="0" dirty="0">
                <a:solidFill>
                  <a:schemeClr val="tx1">
                    <a:lumMod val="85000"/>
                    <a:lumOff val="15000"/>
                  </a:schemeClr>
                </a:solidFill>
                <a:effectLst/>
              </a:rPr>
              <a:t/>
            </a:r>
            <a:br>
              <a:rPr lang="en-US" sz="2400" b="0" i="0" dirty="0">
                <a:solidFill>
                  <a:schemeClr val="tx1">
                    <a:lumMod val="85000"/>
                    <a:lumOff val="15000"/>
                  </a:schemeClr>
                </a:solidFill>
                <a:effectLst/>
              </a:rPr>
            </a:br>
            <a:r>
              <a:rPr lang="en-US" sz="2400" b="0" i="0" dirty="0">
                <a:solidFill>
                  <a:schemeClr val="tx1">
                    <a:lumMod val="85000"/>
                    <a:lumOff val="15000"/>
                  </a:schemeClr>
                </a:solidFill>
                <a:effectLst/>
              </a:rPr>
              <a:t>“</a:t>
            </a:r>
            <a:r>
              <a:rPr lang="en-US" sz="2400" i="0" dirty="0">
                <a:solidFill>
                  <a:schemeClr val="tx1">
                    <a:lumMod val="85000"/>
                    <a:lumOff val="15000"/>
                  </a:schemeClr>
                </a:solidFill>
                <a:effectLst/>
                <a:latin typeface="+mn-lt"/>
              </a:rPr>
              <a:t>Literacy is a bridge from misery to hope. It is the road to human progress </a:t>
            </a:r>
            <a:r>
              <a:rPr lang="en-US" sz="2400" dirty="0">
                <a:solidFill>
                  <a:schemeClr val="tx1">
                    <a:lumMod val="85000"/>
                    <a:lumOff val="15000"/>
                  </a:schemeClr>
                </a:solidFill>
                <a:latin typeface="+mn-lt"/>
              </a:rPr>
              <a:t>and the means through which every man, woman and child can </a:t>
            </a:r>
            <a:r>
              <a:rPr lang="en-US" sz="2400" dirty="0" err="1">
                <a:solidFill>
                  <a:schemeClr val="tx1">
                    <a:lumMod val="85000"/>
                    <a:lumOff val="15000"/>
                  </a:schemeClr>
                </a:solidFill>
                <a:latin typeface="+mn-lt"/>
              </a:rPr>
              <a:t>realise</a:t>
            </a:r>
            <a:r>
              <a:rPr lang="en-US" sz="2400" dirty="0">
                <a:solidFill>
                  <a:schemeClr val="tx1">
                    <a:lumMod val="85000"/>
                    <a:lumOff val="15000"/>
                  </a:schemeClr>
                </a:solidFill>
                <a:latin typeface="+mn-lt"/>
              </a:rPr>
              <a:t> their full potential</a:t>
            </a:r>
            <a:r>
              <a:rPr lang="en-US" sz="2400" i="0" dirty="0">
                <a:solidFill>
                  <a:schemeClr val="tx1">
                    <a:lumMod val="85000"/>
                    <a:lumOff val="15000"/>
                  </a:schemeClr>
                </a:solidFill>
                <a:effectLst/>
                <a:latin typeface="+mn-lt"/>
              </a:rPr>
              <a:t>.” </a:t>
            </a:r>
            <a:r>
              <a:rPr lang="en-US" sz="2400" b="0" i="0" dirty="0">
                <a:solidFill>
                  <a:schemeClr val="tx1">
                    <a:lumMod val="85000"/>
                    <a:lumOff val="15000"/>
                  </a:schemeClr>
                </a:solidFill>
                <a:effectLst/>
              </a:rPr>
              <a:t>-Kofi Annan (1997)</a:t>
            </a:r>
            <a:r>
              <a:rPr lang="en-US" sz="3300" b="0" i="0" dirty="0">
                <a:solidFill>
                  <a:schemeClr val="tx1">
                    <a:lumMod val="85000"/>
                    <a:lumOff val="15000"/>
                  </a:schemeClr>
                </a:solidFill>
                <a:effectLst/>
              </a:rPr>
              <a:t/>
            </a:r>
            <a:br>
              <a:rPr lang="en-US" sz="3300" b="0" i="0" dirty="0">
                <a:solidFill>
                  <a:schemeClr val="tx1">
                    <a:lumMod val="85000"/>
                    <a:lumOff val="15000"/>
                  </a:schemeClr>
                </a:solidFill>
                <a:effectLst/>
              </a:rPr>
            </a:br>
            <a:endParaRPr lang="en-US" sz="3300" b="1" dirty="0">
              <a:solidFill>
                <a:schemeClr val="tx1">
                  <a:lumMod val="85000"/>
                  <a:lumOff val="15000"/>
                </a:schemeClr>
              </a:solidFill>
            </a:endParaRPr>
          </a:p>
        </p:txBody>
      </p:sp>
      <p:pic>
        <p:nvPicPr>
          <p:cNvPr id="5" name="Picture 4">
            <a:extLst>
              <a:ext uri="{FF2B5EF4-FFF2-40B4-BE49-F238E27FC236}">
                <a16:creationId xmlns:a16="http://schemas.microsoft.com/office/drawing/2014/main" xmlns="" id="{C273CBC8-EC11-F862-8FA1-8349E4DD2FF8}"/>
              </a:ext>
            </a:extLst>
          </p:cNvPr>
          <p:cNvPicPr>
            <a:picLocks noChangeAspect="1"/>
          </p:cNvPicPr>
          <p:nvPr/>
        </p:nvPicPr>
        <p:blipFill>
          <a:blip r:embed="rId3"/>
          <a:stretch>
            <a:fillRect/>
          </a:stretch>
        </p:blipFill>
        <p:spPr>
          <a:xfrm>
            <a:off x="492084" y="5442740"/>
            <a:ext cx="1615580" cy="957155"/>
          </a:xfrm>
          <a:prstGeom prst="rect">
            <a:avLst/>
          </a:prstGeom>
        </p:spPr>
      </p:pic>
      <p:sp>
        <p:nvSpPr>
          <p:cNvPr id="3" name="Text Placeholder 2">
            <a:extLst>
              <a:ext uri="{FF2B5EF4-FFF2-40B4-BE49-F238E27FC236}">
                <a16:creationId xmlns:a16="http://schemas.microsoft.com/office/drawing/2014/main" xmlns="" id="{54080267-0907-1ED2-43CA-252C7E5692E5}"/>
              </a:ext>
            </a:extLst>
          </p:cNvPr>
          <p:cNvSpPr>
            <a:spLocks noGrp="1"/>
          </p:cNvSpPr>
          <p:nvPr>
            <p:ph type="body" idx="1"/>
          </p:nvPr>
        </p:nvSpPr>
        <p:spPr>
          <a:xfrm>
            <a:off x="213361" y="5606205"/>
            <a:ext cx="2702094" cy="957155"/>
          </a:xfrm>
        </p:spPr>
        <p:txBody>
          <a:bodyPr vert="horz" lIns="91440" tIns="45720" rIns="91440" bIns="45720" rtlCol="0">
            <a:normAutofit/>
          </a:bodyPr>
          <a:lstStyle/>
          <a:p>
            <a:endParaRPr lang="en-US" sz="1600" dirty="0">
              <a:solidFill>
                <a:schemeClr val="tx1">
                  <a:lumMod val="85000"/>
                  <a:lumOff val="15000"/>
                </a:schemeClr>
              </a:solidFill>
            </a:endParaRPr>
          </a:p>
        </p:txBody>
      </p:sp>
    </p:spTree>
    <p:extLst>
      <p:ext uri="{BB962C8B-B14F-4D97-AF65-F5344CB8AC3E}">
        <p14:creationId xmlns:p14="http://schemas.microsoft.com/office/powerpoint/2010/main" val="59752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C217F-D0F4-CF54-4706-6EDEFB193D2E}"/>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t>Course content and themes - divided into 5 modules</a:t>
            </a:r>
          </a:p>
        </p:txBody>
      </p:sp>
      <p:sp>
        <p:nvSpPr>
          <p:cNvPr id="5" name="Text Placeholder 4">
            <a:extLst>
              <a:ext uri="{FF2B5EF4-FFF2-40B4-BE49-F238E27FC236}">
                <a16:creationId xmlns:a16="http://schemas.microsoft.com/office/drawing/2014/main" xmlns="" id="{3AB0C8D1-C673-49AB-F747-7AF3017391BB}"/>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000" b="1" dirty="0"/>
              <a:t>Module 1</a:t>
            </a:r>
            <a:r>
              <a:rPr lang="en-US" sz="2000" dirty="0"/>
              <a:t>: Information sources &amp; ethical use of info</a:t>
            </a:r>
          </a:p>
          <a:p>
            <a:pPr indent="-228600">
              <a:buFont typeface="Arial" panose="020B0604020202020204" pitchFamily="34" charset="0"/>
              <a:buChar char="•"/>
            </a:pPr>
            <a:r>
              <a:rPr lang="en-US" sz="2000" b="1" dirty="0"/>
              <a:t>Module 2</a:t>
            </a:r>
            <a:r>
              <a:rPr lang="en-US" sz="2000" dirty="0"/>
              <a:t>: Teaching-specific resources &amp; evaluation (OER’s)</a:t>
            </a:r>
          </a:p>
          <a:p>
            <a:pPr indent="-228600">
              <a:buFont typeface="Arial" panose="020B0604020202020204" pitchFamily="34" charset="0"/>
              <a:buChar char="•"/>
            </a:pPr>
            <a:r>
              <a:rPr lang="en-US" sz="2000" b="1" dirty="0"/>
              <a:t>Module 3</a:t>
            </a:r>
            <a:r>
              <a:rPr lang="en-US" sz="2000" dirty="0"/>
              <a:t>: Children’s literature, standards &amp; principles</a:t>
            </a:r>
          </a:p>
          <a:p>
            <a:pPr indent="-228600">
              <a:buFont typeface="Arial" panose="020B0604020202020204" pitchFamily="34" charset="0"/>
              <a:buChar char="•"/>
            </a:pPr>
            <a:r>
              <a:rPr lang="en-US" sz="2000" b="1" dirty="0"/>
              <a:t>Module 4</a:t>
            </a:r>
            <a:r>
              <a:rPr lang="en-US" sz="2000" dirty="0"/>
              <a:t>: Early literacy and the importance of reading </a:t>
            </a:r>
          </a:p>
          <a:p>
            <a:pPr indent="-228600">
              <a:buFont typeface="Arial" panose="020B0604020202020204" pitchFamily="34" charset="0"/>
              <a:buChar char="•"/>
            </a:pPr>
            <a:r>
              <a:rPr lang="en-US" sz="2000" b="1" dirty="0"/>
              <a:t>Module 5</a:t>
            </a:r>
            <a:r>
              <a:rPr lang="en-US" sz="2000" dirty="0"/>
              <a:t>: Reading promotion</a:t>
            </a:r>
          </a:p>
        </p:txBody>
      </p:sp>
      <p:pic>
        <p:nvPicPr>
          <p:cNvPr id="6" name="Content Placeholder 5">
            <a:extLst>
              <a:ext uri="{FF2B5EF4-FFF2-40B4-BE49-F238E27FC236}">
                <a16:creationId xmlns:a16="http://schemas.microsoft.com/office/drawing/2014/main" xmlns="" id="{56A22ED3-DF3A-0FD2-7FF0-1627F0A0C54A}"/>
              </a:ext>
            </a:extLst>
          </p:cNvPr>
          <p:cNvPicPr>
            <a:picLocks noGrp="1" noChangeAspect="1"/>
          </p:cNvPicPr>
          <p:nvPr>
            <p:ph idx="1"/>
          </p:nvPr>
        </p:nvPicPr>
        <p:blipFill rotWithShape="1">
          <a:blip r:embed="rId2"/>
          <a:srcRect l="4798"/>
          <a:stretch/>
        </p:blipFill>
        <p:spPr>
          <a:xfrm>
            <a:off x="20" y="10"/>
            <a:ext cx="4635571" cy="6857990"/>
          </a:xfrm>
          <a:prstGeom prst="rect">
            <a:avLst/>
          </a:prstGeom>
          <a:effectLst/>
        </p:spPr>
      </p:pic>
      <p:cxnSp>
        <p:nvCxnSpPr>
          <p:cNvPr id="24" name="Straight Connector 17">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CF4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090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365125"/>
            <a:ext cx="10515600" cy="1325563"/>
          </a:xfrm>
        </p:spPr>
        <p:txBody>
          <a:bodyPr>
            <a:normAutofit/>
          </a:bodyPr>
          <a:lstStyle/>
          <a:p>
            <a:r>
              <a:rPr lang="en-US" sz="5400" b="1" dirty="0">
                <a:latin typeface="Calibri" panose="020F0502020204030204" pitchFamily="34" charset="0"/>
                <a:ea typeface="Calibri" panose="020F0502020204030204" pitchFamily="34" charset="0"/>
                <a:cs typeface="Times New Roman" panose="02020603050405020304" pitchFamily="18" charset="0"/>
              </a:rPr>
              <a:t>Examples of assessment activities:</a:t>
            </a:r>
            <a:endParaRPr lang="en-ZA" sz="5400" b="1" dirty="0"/>
          </a:p>
        </p:txBody>
      </p:sp>
      <p:sp>
        <p:nvSpPr>
          <p:cNvPr id="13"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838200" y="1929384"/>
            <a:ext cx="10515600" cy="4251960"/>
          </a:xfrm>
        </p:spPr>
        <p:txBody>
          <a:bodyPr>
            <a:normAutofit/>
          </a:bodyPr>
          <a:lstStyle/>
          <a:p>
            <a:pPr marL="342900" lvl="0" indent="-342900">
              <a:spcAft>
                <a:spcPts val="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The discovery, evaluation and ethical use of suitable resources for a Grade-R life-skills lesson </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Critically appraise a reading-aloud lesson &amp; accompanying resources </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Deliberating on the impact of computers and technologies on children’s early literacy skills</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The validation of early childhood educators’ understanding and appreciation of children’s literature</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Reporting on the value of children’s books in an early childhood context</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800"/>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Creation of an early childhood reading promotion strategy</a:t>
            </a: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ZA" sz="2200" dirty="0"/>
          </a:p>
        </p:txBody>
      </p:sp>
    </p:spTree>
    <p:extLst>
      <p:ext uri="{BB962C8B-B14F-4D97-AF65-F5344CB8AC3E}">
        <p14:creationId xmlns:p14="http://schemas.microsoft.com/office/powerpoint/2010/main" val="3055338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The journey:</a:t>
            </a:r>
          </a:p>
        </p:txBody>
      </p:sp>
      <p:sp>
        <p:nvSpPr>
          <p:cNvPr id="14"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half" idx="2"/>
          </p:nvPr>
        </p:nvSpPr>
        <p:spPr>
          <a:xfrm>
            <a:off x="640080" y="2872899"/>
            <a:ext cx="4243589" cy="3320668"/>
          </a:xfrm>
        </p:spPr>
        <p:txBody>
          <a:bodyPr vert="horz" lIns="91440" tIns="45720" rIns="91440" bIns="45720" rtlCol="0">
            <a:normAutofit/>
          </a:bodyPr>
          <a:lstStyle/>
          <a:p>
            <a:pPr marL="285750" indent="-228600">
              <a:buFont typeface="Arial" panose="020B0604020202020204" pitchFamily="34" charset="0"/>
              <a:buChar char="•"/>
            </a:pPr>
            <a:r>
              <a:rPr lang="en-US" sz="1700" dirty="0"/>
              <a:t>The first WIL-course</a:t>
            </a:r>
          </a:p>
          <a:p>
            <a:pPr marL="285750" indent="-228600">
              <a:buFont typeface="Arial" panose="020B0604020202020204" pitchFamily="34" charset="0"/>
              <a:buChar char="•"/>
            </a:pPr>
            <a:r>
              <a:rPr lang="en-US" sz="1700" dirty="0"/>
              <a:t>Students’ profile </a:t>
            </a:r>
          </a:p>
          <a:p>
            <a:pPr marL="285750" indent="-228600">
              <a:buFont typeface="Arial" panose="020B0604020202020204" pitchFamily="34" charset="0"/>
              <a:buChar char="•"/>
            </a:pPr>
            <a:r>
              <a:rPr lang="en-US" sz="1700" dirty="0"/>
              <a:t>Students’ challenges</a:t>
            </a:r>
          </a:p>
          <a:p>
            <a:pPr marL="285750" indent="-228600">
              <a:buFont typeface="Arial" panose="020B0604020202020204" pitchFamily="34" charset="0"/>
              <a:buChar char="•"/>
            </a:pPr>
            <a:r>
              <a:rPr lang="en-US" sz="1700" dirty="0"/>
              <a:t>Online classes (Blackboard)</a:t>
            </a:r>
          </a:p>
          <a:p>
            <a:pPr marL="285750" indent="-228600">
              <a:buFont typeface="Arial" panose="020B0604020202020204" pitchFamily="34" charset="0"/>
              <a:buChar char="•"/>
            </a:pPr>
            <a:r>
              <a:rPr lang="en-US" sz="1700" dirty="0"/>
              <a:t>Communication via Blackboard &amp; W/App group</a:t>
            </a:r>
          </a:p>
          <a:p>
            <a:pPr marL="285750" indent="-228600">
              <a:buFont typeface="Arial" panose="020B0604020202020204" pitchFamily="34" charset="0"/>
              <a:buChar char="•"/>
            </a:pPr>
            <a:r>
              <a:rPr lang="en-US" sz="1700" dirty="0"/>
              <a:t>Course-related challenges</a:t>
            </a:r>
          </a:p>
          <a:p>
            <a:pPr marL="285750" indent="-228600">
              <a:buFont typeface="Arial" panose="020B0604020202020204" pitchFamily="34" charset="0"/>
              <a:buChar char="•"/>
            </a:pPr>
            <a:r>
              <a:rPr lang="en-US" sz="1700" dirty="0"/>
              <a:t>Student participation</a:t>
            </a:r>
          </a:p>
          <a:p>
            <a:pPr marL="285750" indent="-228600">
              <a:buFont typeface="Arial" panose="020B0604020202020204" pitchFamily="34" charset="0"/>
              <a:buChar char="•"/>
            </a:pPr>
            <a:r>
              <a:rPr lang="en-US" sz="1700" dirty="0"/>
              <a:t>Assessment for learning</a:t>
            </a:r>
          </a:p>
          <a:p>
            <a:pPr marL="285750" indent="-228600">
              <a:buFont typeface="Arial" panose="020B0604020202020204" pitchFamily="34" charset="0"/>
              <a:buChar char="•"/>
            </a:pPr>
            <a:endParaRPr lang="en-US" sz="17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12287" r="124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6189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3137" y="192505"/>
            <a:ext cx="11285621" cy="777313"/>
          </a:xfrm>
        </p:spPr>
        <p:txBody>
          <a:bodyPr/>
          <a:lstStyle/>
          <a:p>
            <a:r>
              <a:rPr lang="en-US" b="1" dirty="0">
                <a:latin typeface="+mn-lt"/>
              </a:rPr>
              <a:t>Student feedback via an online evaluation form</a:t>
            </a:r>
            <a:endParaRPr lang="en-ZA" b="1" dirty="0">
              <a:latin typeface="+mn-lt"/>
            </a:endParaRPr>
          </a:p>
        </p:txBody>
      </p:sp>
      <p:sp>
        <p:nvSpPr>
          <p:cNvPr id="5" name="Content Placeholder 4"/>
          <p:cNvSpPr>
            <a:spLocks noGrp="1"/>
          </p:cNvSpPr>
          <p:nvPr>
            <p:ph sz="half" idx="1"/>
          </p:nvPr>
        </p:nvSpPr>
        <p:spPr>
          <a:xfrm>
            <a:off x="235526" y="969818"/>
            <a:ext cx="5893844" cy="5655261"/>
          </a:xfrm>
        </p:spPr>
        <p:txBody>
          <a:bodyPr>
            <a:normAutofit/>
          </a:bodyPr>
          <a:lstStyle/>
          <a:p>
            <a:r>
              <a:rPr lang="en-US" dirty="0"/>
              <a:t>Anonymously completed by 19 (79%) of students</a:t>
            </a:r>
          </a:p>
          <a:p>
            <a:r>
              <a:rPr lang="en-US" dirty="0"/>
              <a:t>Questions attempted to establish students’ experiences concerning course content, mode of delivery &amp; future improvements</a:t>
            </a:r>
          </a:p>
          <a:p>
            <a:pPr marL="0" indent="0">
              <a:buNone/>
            </a:pPr>
            <a:r>
              <a:rPr lang="en-US" u="sng" dirty="0"/>
              <a:t>Comments received</a:t>
            </a:r>
            <a:r>
              <a:rPr lang="en-US" dirty="0"/>
              <a:t>:</a:t>
            </a:r>
          </a:p>
          <a:p>
            <a:r>
              <a:rPr lang="nl-NL" sz="2200" dirty="0"/>
              <a:t>More opportunities for class discussions</a:t>
            </a:r>
          </a:p>
          <a:p>
            <a:r>
              <a:rPr lang="nl-NL" sz="2200" dirty="0"/>
              <a:t>Students complained about connectivity challenges experienced</a:t>
            </a:r>
          </a:p>
          <a:p>
            <a:r>
              <a:rPr lang="nl-NL" sz="2200" dirty="0"/>
              <a:t>Students reported that they benefitted from the course</a:t>
            </a:r>
          </a:p>
          <a:p>
            <a:pPr marL="0" lvl="0" indent="0">
              <a:lnSpc>
                <a:spcPct val="107000"/>
              </a:lnSpc>
              <a:spcAft>
                <a:spcPts val="800"/>
              </a:spcAft>
              <a:buNone/>
            </a:pPr>
            <a:endParaRPr lang="en-ZA" sz="22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dirty="0"/>
          </a:p>
          <a:p>
            <a:pPr marL="0" indent="0">
              <a:buNone/>
            </a:pPr>
            <a:endParaRPr lang="en-ZA"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0208" y="1607128"/>
            <a:ext cx="5653300" cy="3657600"/>
          </a:xfrm>
          <a:ln w="38100">
            <a:solidFill>
              <a:schemeClr val="tx1"/>
            </a:solidFill>
          </a:ln>
        </p:spPr>
      </p:pic>
    </p:spTree>
    <p:extLst>
      <p:ext uri="{BB962C8B-B14F-4D97-AF65-F5344CB8AC3E}">
        <p14:creationId xmlns:p14="http://schemas.microsoft.com/office/powerpoint/2010/main" val="489029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6080" y="282449"/>
            <a:ext cx="4622602" cy="1753615"/>
          </a:xfrm>
        </p:spPr>
        <p:txBody>
          <a:bodyPr vert="horz" lIns="91440" tIns="45720" rIns="91440" bIns="45720" rtlCol="0" anchor="b">
            <a:normAutofit fontScale="90000"/>
          </a:bodyPr>
          <a:lstStyle/>
          <a:p>
            <a:r>
              <a:rPr lang="en-US" sz="4200" b="1" dirty="0">
                <a:latin typeface="+mn-lt"/>
              </a:rPr>
              <a:t>This journey was like ‘building a plane as you fly…’</a:t>
            </a:r>
            <a:endParaRPr lang="en-US" sz="4200" dirty="0">
              <a:latin typeface="+mn-lt"/>
            </a:endParaRPr>
          </a:p>
        </p:txBody>
      </p:sp>
      <p:sp>
        <p:nvSpPr>
          <p:cNvPr id="20"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sz="half" idx="2"/>
          </p:nvPr>
        </p:nvSpPr>
        <p:spPr>
          <a:xfrm>
            <a:off x="386080" y="2872899"/>
            <a:ext cx="4819765" cy="3702652"/>
          </a:xfrm>
        </p:spPr>
        <p:txBody>
          <a:bodyPr vert="horz" lIns="91440" tIns="45720" rIns="91440" bIns="45720" rtlCol="0">
            <a:normAutofit/>
          </a:bodyPr>
          <a:lstStyle/>
          <a:p>
            <a:r>
              <a:rPr lang="en-US" sz="1700" dirty="0"/>
              <a:t>This project resembled the expression ‘building a plane as you fly’</a:t>
            </a:r>
          </a:p>
          <a:p>
            <a:r>
              <a:rPr lang="en-US" sz="1700" dirty="0"/>
              <a:t>Captures: “feelings of risk and uncertainty that accompany the designing of innovations and testing them in real time” (Alvarado, 2017). </a:t>
            </a:r>
          </a:p>
          <a:p>
            <a:r>
              <a:rPr lang="en-US" sz="1700" dirty="0"/>
              <a:t>Although it originated from an inspired vision there was no blueprint to turn the vision into reality</a:t>
            </a:r>
          </a:p>
          <a:p>
            <a:r>
              <a:rPr lang="en-US" sz="1700" dirty="0"/>
              <a:t>Consequently - this is a work in progress with lots of room for progress</a:t>
            </a:r>
          </a:p>
          <a:p>
            <a:r>
              <a:rPr lang="en-US" sz="1700" dirty="0"/>
              <a:t>This seminar and follow-up engagements with industry is important to guide the way forward</a:t>
            </a:r>
          </a:p>
          <a:p>
            <a:pPr marL="0" indent="0">
              <a:buNone/>
            </a:pPr>
            <a:endParaRPr lang="en-US" sz="1700" dirty="0"/>
          </a:p>
        </p:txBody>
      </p:sp>
      <p:pic>
        <p:nvPicPr>
          <p:cNvPr id="10" name="Content Placeholder 9"/>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5683" r="1789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59131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06DA9DF9-31F7-4056-B42E-878CC9241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AB07D222-F655-3FB2-B279-2C570E471625}"/>
              </a:ext>
            </a:extLst>
          </p:cNvPr>
          <p:cNvSpPr>
            <a:spLocks noGrp="1"/>
          </p:cNvSpPr>
          <p:nvPr>
            <p:ph type="title"/>
          </p:nvPr>
        </p:nvSpPr>
        <p:spPr>
          <a:xfrm>
            <a:off x="643468" y="556591"/>
            <a:ext cx="5147732" cy="4654013"/>
          </a:xfrm>
        </p:spPr>
        <p:txBody>
          <a:bodyPr vert="horz" lIns="91440" tIns="45720" rIns="91440" bIns="45720" rtlCol="0" anchor="b">
            <a:normAutofit/>
          </a:bodyPr>
          <a:lstStyle/>
          <a:p>
            <a:r>
              <a:rPr lang="en-US" sz="3400" b="1" dirty="0">
                <a:latin typeface="+mn-lt"/>
              </a:rPr>
              <a:t>Way forward:</a:t>
            </a:r>
            <a:br>
              <a:rPr lang="en-US" sz="3400" b="1" dirty="0">
                <a:latin typeface="+mn-lt"/>
              </a:rPr>
            </a:br>
            <a:r>
              <a:rPr lang="en-US" sz="3400" b="1" dirty="0">
                <a:latin typeface="+mn-lt"/>
              </a:rPr>
              <a:t>(mostly) active listening to:</a:t>
            </a:r>
            <a:r>
              <a:rPr lang="en-US" sz="3400" dirty="0"/>
              <a:t/>
            </a:r>
            <a:br>
              <a:rPr lang="en-US" sz="3400" dirty="0"/>
            </a:br>
            <a:r>
              <a:rPr lang="en-US" sz="3400" dirty="0"/>
              <a:t/>
            </a:r>
            <a:br>
              <a:rPr lang="en-US" sz="3400" dirty="0"/>
            </a:br>
            <a:r>
              <a:rPr lang="en-US" sz="3400" dirty="0"/>
              <a:t>Industry</a:t>
            </a:r>
            <a:br>
              <a:rPr lang="en-US" sz="3400" dirty="0"/>
            </a:br>
            <a:r>
              <a:rPr lang="en-US" sz="3400" dirty="0"/>
              <a:t>Academic partners </a:t>
            </a:r>
            <a:br>
              <a:rPr lang="en-US" sz="3400" dirty="0"/>
            </a:br>
            <a:r>
              <a:rPr lang="en-US" sz="3400" dirty="0"/>
              <a:t/>
            </a:r>
            <a:br>
              <a:rPr lang="en-US" sz="3400" dirty="0"/>
            </a:br>
            <a:r>
              <a:rPr lang="en-US" sz="3400" dirty="0"/>
              <a:t>Our students</a:t>
            </a:r>
            <a:br>
              <a:rPr lang="en-US" sz="3400" dirty="0"/>
            </a:br>
            <a:endParaRPr lang="en-US" sz="3400" dirty="0"/>
          </a:p>
        </p:txBody>
      </p:sp>
      <p:pic>
        <p:nvPicPr>
          <p:cNvPr id="17" name="Picture 7" descr="White arrows painted on the asphalt">
            <a:extLst>
              <a:ext uri="{FF2B5EF4-FFF2-40B4-BE49-F238E27FC236}">
                <a16:creationId xmlns:a16="http://schemas.microsoft.com/office/drawing/2014/main" xmlns="" id="{71668055-E279-3D69-2D5A-AE11BECF6024}"/>
              </a:ext>
            </a:extLst>
          </p:cNvPr>
          <p:cNvPicPr>
            <a:picLocks noChangeAspect="1"/>
          </p:cNvPicPr>
          <p:nvPr/>
        </p:nvPicPr>
        <p:blipFill rotWithShape="1">
          <a:blip r:embed="rId2"/>
          <a:srcRect l="20866" r="2153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79731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xmlns="" id="{879EECFE-814E-4B68-96A7-86A795BD22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Triangle 80">
            <a:extLst>
              <a:ext uri="{FF2B5EF4-FFF2-40B4-BE49-F238E27FC236}">
                <a16:creationId xmlns:a16="http://schemas.microsoft.com/office/drawing/2014/main" xmlns="" id="{AF180F00-B4B2-4196-BB1C-ECD21B03F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xmlns=""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44742" y="1581326"/>
            <a:ext cx="6705067" cy="3779568"/>
          </a:xfrm>
        </p:spPr>
        <p:txBody>
          <a:bodyPr vert="horz" lIns="91440" tIns="45720" rIns="91440" bIns="45720" rtlCol="0" anchor="ctr">
            <a:normAutofit/>
          </a:bodyPr>
          <a:lstStyle/>
          <a:p>
            <a:r>
              <a:rPr lang="en-US" sz="5300" b="1" kern="1200">
                <a:solidFill>
                  <a:schemeClr val="tx1"/>
                </a:solidFill>
                <a:latin typeface="+mj-lt"/>
                <a:ea typeface="+mj-ea"/>
                <a:cs typeface="+mj-cs"/>
              </a:rPr>
              <a:t>Libraries and literacy – (in the broadest sense of the term) and research matter…</a:t>
            </a:r>
          </a:p>
        </p:txBody>
      </p:sp>
      <p:sp>
        <p:nvSpPr>
          <p:cNvPr id="3" name="Text Placeholder 2"/>
          <p:cNvSpPr>
            <a:spLocks noGrp="1"/>
          </p:cNvSpPr>
          <p:nvPr>
            <p:ph type="body" idx="1"/>
          </p:nvPr>
        </p:nvSpPr>
        <p:spPr>
          <a:xfrm>
            <a:off x="1088365" y="2184951"/>
            <a:ext cx="2479588" cy="2572320"/>
          </a:xfrm>
        </p:spPr>
        <p:txBody>
          <a:bodyPr vert="horz" lIns="91440" tIns="45720" rIns="91440" bIns="45720" rtlCol="0" anchor="ctr">
            <a:normAutofit/>
          </a:bodyPr>
          <a:lstStyle/>
          <a:p>
            <a:pPr algn="r"/>
            <a:r>
              <a:rPr lang="en-US" sz="1500" kern="1200" dirty="0">
                <a:solidFill>
                  <a:schemeClr val="tx1"/>
                </a:solidFill>
                <a:latin typeface="+mn-lt"/>
                <a:ea typeface="+mn-ea"/>
                <a:cs typeface="+mn-cs"/>
              </a:rPr>
              <a:t>“Librarians are placed in unique positions to mediate the educational and discipline/workplace landscapes in order to identify knowledge, competencies and skills that students will require while studying and when in transition to the workplace.” (Forster, 2018:15)</a:t>
            </a:r>
          </a:p>
        </p:txBody>
      </p:sp>
      <p:cxnSp>
        <p:nvCxnSpPr>
          <p:cNvPr id="85" name="Straight Connector 84">
            <a:extLst>
              <a:ext uri="{FF2B5EF4-FFF2-40B4-BE49-F238E27FC236}">
                <a16:creationId xmlns:a16="http://schemas.microsoft.com/office/drawing/2014/main" xmlns="" id="{BDF0D3DE-EC74-4C9F-AFA1-DC5CE5236B1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56347"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056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09" y="96983"/>
            <a:ext cx="11731153" cy="665018"/>
          </a:xfrm>
        </p:spPr>
        <p:txBody>
          <a:bodyPr>
            <a:normAutofit fontScale="90000"/>
          </a:bodyPr>
          <a:lstStyle/>
          <a:p>
            <a:r>
              <a:rPr lang="en-US" b="1" dirty="0">
                <a:latin typeface="+mn-lt"/>
              </a:rPr>
              <a:t>Reference list:</a:t>
            </a:r>
            <a:endParaRPr lang="en-ZA" b="1" dirty="0">
              <a:latin typeface="+mn-lt"/>
            </a:endParaRPr>
          </a:p>
        </p:txBody>
      </p:sp>
      <p:sp>
        <p:nvSpPr>
          <p:cNvPr id="5" name="Content Placeholder 4"/>
          <p:cNvSpPr>
            <a:spLocks noGrp="1"/>
          </p:cNvSpPr>
          <p:nvPr>
            <p:ph idx="1"/>
          </p:nvPr>
        </p:nvSpPr>
        <p:spPr>
          <a:xfrm>
            <a:off x="180109" y="900545"/>
            <a:ext cx="11831782" cy="5777346"/>
          </a:xfrm>
        </p:spPr>
        <p:txBody>
          <a:bodyPr>
            <a:normAutofit fontScale="40000" lnSpcReduction="20000"/>
          </a:bodyPr>
          <a:lstStyle/>
          <a:p>
            <a:pPr marL="0" indent="0">
              <a:lnSpc>
                <a:spcPct val="107000"/>
              </a:lnSpc>
              <a:spcAft>
                <a:spcPts val="800"/>
              </a:spcAft>
              <a:buNone/>
            </a:pP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Cape Peninsula University of Technology. 2020. </a:t>
            </a:r>
            <a:r>
              <a:rPr lang="en-ZA" sz="2900" dirty="0">
                <a:latin typeface="Calibri" panose="020F0502020204030204" pitchFamily="34" charset="0"/>
                <a:ea typeface="Calibri" panose="020F0502020204030204" pitchFamily="34" charset="0"/>
                <a:cs typeface="Times New Roman" panose="02020603050405020304" pitchFamily="18" charset="0"/>
              </a:rPr>
              <a:t>Quality Management and Assurance Guidelines for Multimodal, Blended, and Remote Teaching and Learning. </a:t>
            </a:r>
            <a:r>
              <a:rPr lang="en-ZA" sz="2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http://klytho.cput.ac.za/storage/services/QMD/multimodal%20and%20remote%20teaching%20guidelines%2020.08.19%20final%20V6.pdf</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a:latin typeface="Calibri" panose="020F0502020204030204" pitchFamily="34" charset="0"/>
                <a:ea typeface="Calibri" panose="020F0502020204030204" pitchFamily="34" charset="0"/>
                <a:cs typeface="Times New Roman" panose="02020603050405020304" pitchFamily="18" charset="0"/>
              </a:rPr>
              <a:t>CPUT Libraries. 2019. </a:t>
            </a:r>
            <a:r>
              <a:rPr lang="en-US" sz="2900" dirty="0">
                <a:latin typeface="Calibri" panose="020F0502020204030204" pitchFamily="34" charset="0"/>
                <a:ea typeface="Calibri" panose="020F0502020204030204" pitchFamily="34" charset="0"/>
                <a:cs typeface="Times New Roman" panose="02020603050405020304" pitchFamily="18" charset="0"/>
              </a:rPr>
              <a:t>Research and Information Literacy Skills in the Workplace Seminar. </a:t>
            </a:r>
            <a:r>
              <a:rPr lang="en-US" sz="2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http://ocs.cput.ac.za/index.php/RILSW/RILSW</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Forster, M. 2018. </a:t>
            </a:r>
            <a:r>
              <a:rPr lang="en-ZA" sz="2900" i="1" dirty="0">
                <a:solidFill>
                  <a:srgbClr val="222222"/>
                </a:solidFill>
                <a:latin typeface="Calibri" panose="020F0502020204030204" pitchFamily="34" charset="0"/>
                <a:ea typeface="Calibri" panose="020F0502020204030204" pitchFamily="34" charset="0"/>
                <a:cs typeface="Calibri" panose="020F0502020204030204" pitchFamily="34" charset="0"/>
              </a:rPr>
              <a:t>Information literacy in the workplace</a:t>
            </a: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 London: Facet Publishing.</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err="1">
                <a:solidFill>
                  <a:srgbClr val="222222"/>
                </a:solidFill>
                <a:latin typeface="Calibri" panose="020F0502020204030204" pitchFamily="34" charset="0"/>
                <a:ea typeface="Calibri" panose="020F0502020204030204" pitchFamily="34" charset="0"/>
                <a:cs typeface="Calibri" panose="020F0502020204030204" pitchFamily="34" charset="0"/>
              </a:rPr>
              <a:t>Griesel</a:t>
            </a: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 H. and Parker, B., 2009. Graduate attributes: A baseline study on South African graduates from the perspective of employers. Pretoria: Higher Education South Africa.</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Hodges, C.B., Moore, S., </a:t>
            </a:r>
            <a:r>
              <a:rPr lang="en-ZA" sz="2900" dirty="0" err="1">
                <a:solidFill>
                  <a:srgbClr val="222222"/>
                </a:solidFill>
                <a:latin typeface="Calibri" panose="020F0502020204030204" pitchFamily="34" charset="0"/>
                <a:ea typeface="Calibri" panose="020F0502020204030204" pitchFamily="34" charset="0"/>
                <a:cs typeface="Calibri" panose="020F0502020204030204" pitchFamily="34" charset="0"/>
              </a:rPr>
              <a:t>Lockee</a:t>
            </a: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 B.B., Trust, T. and Bond, M.A., 2020. The difference between emergency remote teaching and online learning. </a:t>
            </a:r>
            <a:r>
              <a:rPr lang="en-ZA" sz="29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https://vtechworks.lib.vt.edu/bitstream/handle/10919/104648/facdev-article.pdf?sequence</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Jacobs, L. and Van Wyk, B., 2019. Engendering twenty-first century workplace literacy for the hospitality industry: exploring the role of the academic library. </a:t>
            </a:r>
            <a:r>
              <a:rPr lang="en-ZA" sz="2900" i="1" dirty="0">
                <a:solidFill>
                  <a:srgbClr val="222222"/>
                </a:solidFill>
                <a:latin typeface="Calibri" panose="020F0502020204030204" pitchFamily="34" charset="0"/>
                <a:ea typeface="Calibri" panose="020F0502020204030204" pitchFamily="34" charset="0"/>
                <a:cs typeface="Calibri" panose="020F0502020204030204" pitchFamily="34" charset="0"/>
              </a:rPr>
              <a:t>South African Journal of Libraries and Information Science</a:t>
            </a: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 </a:t>
            </a:r>
            <a:r>
              <a:rPr lang="en-ZA" sz="2900" i="1" dirty="0">
                <a:solidFill>
                  <a:srgbClr val="222222"/>
                </a:solidFill>
                <a:latin typeface="Calibri" panose="020F0502020204030204" pitchFamily="34" charset="0"/>
                <a:ea typeface="Calibri" panose="020F0502020204030204" pitchFamily="34" charset="0"/>
                <a:cs typeface="Calibri" panose="020F0502020204030204" pitchFamily="34" charset="0"/>
              </a:rPr>
              <a:t>85</a:t>
            </a:r>
            <a:r>
              <a:rPr lang="en-ZA" sz="2900" dirty="0">
                <a:solidFill>
                  <a:srgbClr val="222222"/>
                </a:solidFill>
                <a:latin typeface="Calibri" panose="020F0502020204030204" pitchFamily="34" charset="0"/>
                <a:ea typeface="Calibri" panose="020F0502020204030204" pitchFamily="34" charset="0"/>
                <a:cs typeface="Calibri" panose="020F0502020204030204" pitchFamily="34" charset="0"/>
              </a:rPr>
              <a:t>(1), pp.31-39.</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ZA" sz="2900" dirty="0">
                <a:latin typeface="Calibri" panose="020F0502020204030204" pitchFamily="34" charset="0"/>
                <a:ea typeface="Calibri" panose="020F0502020204030204" pitchFamily="34" charset="0"/>
                <a:cs typeface="Times New Roman" panose="02020603050405020304" pitchFamily="18" charset="0"/>
              </a:rPr>
              <a:t>Lloyd, A. 2013. Building information resilient workers: the critical ground of workplace information literacy: what have we learnt? </a:t>
            </a:r>
            <a:r>
              <a:rPr lang="en-ZA" sz="2900" i="1" dirty="0">
                <a:latin typeface="Calibri" panose="020F0502020204030204" pitchFamily="34" charset="0"/>
                <a:ea typeface="Calibri" panose="020F0502020204030204" pitchFamily="34" charset="0"/>
                <a:cs typeface="Times New Roman" panose="02020603050405020304" pitchFamily="18" charset="0"/>
              </a:rPr>
              <a:t>European Conference on Information Literacy</a:t>
            </a:r>
            <a:r>
              <a:rPr lang="en-ZA" sz="2900" dirty="0">
                <a:latin typeface="Calibri" panose="020F0502020204030204" pitchFamily="34" charset="0"/>
                <a:ea typeface="Calibri" panose="020F0502020204030204" pitchFamily="34" charset="0"/>
                <a:cs typeface="Times New Roman" panose="02020603050405020304" pitchFamily="18" charset="0"/>
              </a:rPr>
              <a:t>. Berlin: Springer International Publishing: 219-228.</a:t>
            </a:r>
          </a:p>
          <a:p>
            <a:pPr marL="0" indent="0">
              <a:lnSpc>
                <a:spcPct val="107000"/>
              </a:lnSpc>
              <a:spcAft>
                <a:spcPts val="800"/>
              </a:spcAft>
              <a:buNone/>
            </a:pPr>
            <a:r>
              <a:rPr lang="en-US" sz="2900" dirty="0" err="1">
                <a:latin typeface="Calibri" panose="020F0502020204030204" pitchFamily="34" charset="0"/>
                <a:ea typeface="Calibri" panose="020F0502020204030204" pitchFamily="34" charset="0"/>
                <a:cs typeface="Times New Roman" panose="02020603050405020304" pitchFamily="18" charset="0"/>
              </a:rPr>
              <a:t>Kirton</a:t>
            </a:r>
            <a:r>
              <a:rPr lang="en-US" sz="2900" dirty="0">
                <a:latin typeface="Calibri" panose="020F0502020204030204" pitchFamily="34" charset="0"/>
                <a:ea typeface="Calibri" panose="020F0502020204030204" pitchFamily="34" charset="0"/>
                <a:cs typeface="Times New Roman" panose="02020603050405020304" pitchFamily="18" charset="0"/>
              </a:rPr>
              <a:t>, J. and Barham, L. 2005. Information literacy in the workplace. </a:t>
            </a:r>
            <a:r>
              <a:rPr lang="en-US" sz="2900" i="1" dirty="0">
                <a:latin typeface="Calibri" panose="020F0502020204030204" pitchFamily="34" charset="0"/>
                <a:ea typeface="Calibri" panose="020F0502020204030204" pitchFamily="34" charset="0"/>
                <a:cs typeface="Times New Roman" panose="02020603050405020304" pitchFamily="18" charset="0"/>
              </a:rPr>
              <a:t>The Australian library journal</a:t>
            </a:r>
            <a:r>
              <a:rPr lang="en-US" sz="2900" dirty="0">
                <a:latin typeface="Calibri" panose="020F0502020204030204" pitchFamily="34" charset="0"/>
                <a:ea typeface="Calibri" panose="020F0502020204030204" pitchFamily="34" charset="0"/>
                <a:cs typeface="Times New Roman" panose="02020603050405020304" pitchFamily="18" charset="0"/>
              </a:rPr>
              <a:t>, 54 (4): 365-376.</a:t>
            </a:r>
          </a:p>
          <a:p>
            <a:pPr marL="0" indent="0">
              <a:lnSpc>
                <a:spcPct val="107000"/>
              </a:lnSpc>
              <a:spcAft>
                <a:spcPts val="800"/>
              </a:spcAft>
              <a:buNone/>
            </a:pPr>
            <a:r>
              <a:rPr lang="en-US" sz="2900" dirty="0">
                <a:latin typeface="Calibri" panose="020F0502020204030204" pitchFamily="34" charset="0"/>
                <a:ea typeface="Calibri" panose="020F0502020204030204" pitchFamily="34" charset="0"/>
                <a:cs typeface="Times New Roman" panose="02020603050405020304" pitchFamily="18" charset="0"/>
              </a:rPr>
              <a:t>Robinson, K. 2018. </a:t>
            </a:r>
            <a:r>
              <a:rPr lang="en-US" sz="2900" i="1" dirty="0">
                <a:latin typeface="Calibri" panose="020F0502020204030204" pitchFamily="34" charset="0"/>
                <a:ea typeface="Calibri" panose="020F0502020204030204" pitchFamily="34" charset="0"/>
                <a:cs typeface="Times New Roman" panose="02020603050405020304" pitchFamily="18" charset="0"/>
              </a:rPr>
              <a:t>Creative schools</a:t>
            </a:r>
            <a:r>
              <a:rPr lang="en-US" sz="2900" dirty="0">
                <a:latin typeface="Calibri" panose="020F0502020204030204" pitchFamily="34" charset="0"/>
                <a:ea typeface="Calibri" panose="020F0502020204030204" pitchFamily="34" charset="0"/>
                <a:cs typeface="Times New Roman" panose="02020603050405020304" pitchFamily="18" charset="0"/>
              </a:rPr>
              <a:t>. London: Penguin.</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900" dirty="0">
                <a:latin typeface="Calibri" panose="020F0502020204030204" pitchFamily="34" charset="0"/>
                <a:ea typeface="Calibri" panose="020F0502020204030204" pitchFamily="34" charset="0"/>
                <a:cs typeface="Times New Roman" panose="02020603050405020304" pitchFamily="18" charset="0"/>
              </a:rPr>
              <a:t>South Africa. 2000. Norms and standards for educators. Pretoria: Government Printers</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900" dirty="0" err="1">
                <a:latin typeface="Calibri" panose="020F0502020204030204" pitchFamily="34" charset="0"/>
                <a:ea typeface="Calibri" panose="020F0502020204030204" pitchFamily="34" charset="0"/>
                <a:cs typeface="Times New Roman" panose="02020603050405020304" pitchFamily="18" charset="0"/>
              </a:rPr>
              <a:t>Usluel</a:t>
            </a:r>
            <a:r>
              <a:rPr lang="en-US" sz="2900" dirty="0">
                <a:latin typeface="Calibri" panose="020F0502020204030204" pitchFamily="34" charset="0"/>
                <a:ea typeface="Calibri" panose="020F0502020204030204" pitchFamily="34" charset="0"/>
                <a:cs typeface="Times New Roman" panose="02020603050405020304" pitchFamily="18" charset="0"/>
              </a:rPr>
              <a:t>, Y.K. 2007. Can ICT usage make a difference on student teachers' information literacy self-efficacy. </a:t>
            </a:r>
            <a:r>
              <a:rPr lang="en-US" sz="2900" i="1" dirty="0">
                <a:latin typeface="Calibri" panose="020F0502020204030204" pitchFamily="34" charset="0"/>
                <a:ea typeface="Calibri" panose="020F0502020204030204" pitchFamily="34" charset="0"/>
                <a:cs typeface="Times New Roman" panose="02020603050405020304" pitchFamily="18" charset="0"/>
              </a:rPr>
              <a:t>Library &amp; information science research</a:t>
            </a:r>
            <a:r>
              <a:rPr lang="en-US" sz="2900" dirty="0">
                <a:latin typeface="Calibri" panose="020F0502020204030204" pitchFamily="34" charset="0"/>
                <a:ea typeface="Calibri" panose="020F0502020204030204" pitchFamily="34" charset="0"/>
                <a:cs typeface="Times New Roman" panose="02020603050405020304" pitchFamily="18" charset="0"/>
              </a:rPr>
              <a:t>, 29(1):92-102.</a:t>
            </a:r>
            <a:endParaRPr lang="en-ZA"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2900" dirty="0">
                <a:latin typeface="Calibri" panose="020F0502020204030204" pitchFamily="34" charset="0"/>
                <a:ea typeface="Calibri" panose="020F0502020204030204" pitchFamily="34" charset="0"/>
                <a:cs typeface="Times New Roman" panose="02020603050405020304" pitchFamily="18" charset="0"/>
              </a:rPr>
              <a:t>United Kingdom. Department of Education. Education Empowerment Framework. 2019. Initial teacher training core content framework. </a:t>
            </a:r>
            <a:r>
              <a:rPr lang="en-US" sz="2900" dirty="0">
                <a:latin typeface="Calibri" panose="020F0502020204030204" pitchFamily="34" charset="0"/>
                <a:ea typeface="Calibri" panose="020F0502020204030204" pitchFamily="34" charset="0"/>
                <a:cs typeface="Times New Roman" panose="02020603050405020304" pitchFamily="18" charset="0"/>
                <a:hlinkClick r:id="rId5"/>
              </a:rPr>
              <a:t>https://www.gov.uk/government/publications/initial-teacher-training-itt-core-content-framework</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Tree>
    <p:extLst>
      <p:ext uri="{BB962C8B-B14F-4D97-AF65-F5344CB8AC3E}">
        <p14:creationId xmlns:p14="http://schemas.microsoft.com/office/powerpoint/2010/main" val="1915724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1">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3">
            <a:extLst>
              <a:ext uri="{FF2B5EF4-FFF2-40B4-BE49-F238E27FC236}">
                <a16:creationId xmlns:a16="http://schemas.microsoft.com/office/drawing/2014/main" xmlns="" id="{16BF4F81-CE79-4A24-860D-9959FF7162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b="1" dirty="0">
                <a:latin typeface="+mn-lt"/>
              </a:rPr>
              <a:t>The inspiration</a:t>
            </a:r>
          </a:p>
        </p:txBody>
      </p:sp>
      <p:sp>
        <p:nvSpPr>
          <p:cNvPr id="3" name="Content Placeholder 2">
            <a:extLst>
              <a:ext uri="{FF2B5EF4-FFF2-40B4-BE49-F238E27FC236}">
                <a16:creationId xmlns:a16="http://schemas.microsoft.com/office/drawing/2014/main" xmlns="" id="{7A7D63E8-CD08-0C87-3AE8-F36A6A3976C5}"/>
              </a:ext>
            </a:extLst>
          </p:cNvPr>
          <p:cNvSpPr>
            <a:spLocks noGrp="1"/>
          </p:cNvSpPr>
          <p:nvPr>
            <p:ph idx="1"/>
          </p:nvPr>
        </p:nvSpPr>
        <p:spPr>
          <a:xfrm>
            <a:off x="7863840" y="2469848"/>
            <a:ext cx="3491548" cy="3391202"/>
          </a:xfrm>
        </p:spPr>
        <p:txBody>
          <a:bodyPr/>
          <a:lstStyle/>
          <a:p>
            <a:pPr marL="0" indent="0">
              <a:buNone/>
            </a:pPr>
            <a:endParaRPr lang="en-GB" dirty="0"/>
          </a:p>
        </p:txBody>
      </p:sp>
      <p:pic>
        <p:nvPicPr>
          <p:cNvPr id="6" name="Picture 5">
            <a:extLst>
              <a:ext uri="{FF2B5EF4-FFF2-40B4-BE49-F238E27FC236}">
                <a16:creationId xmlns:a16="http://schemas.microsoft.com/office/drawing/2014/main" xmlns="" id="{C57DBAA9-8165-F743-56E7-414E46BB641E}"/>
              </a:ext>
            </a:extLst>
          </p:cNvPr>
          <p:cNvPicPr>
            <a:picLocks noChangeAspect="1"/>
          </p:cNvPicPr>
          <p:nvPr/>
        </p:nvPicPr>
        <p:blipFill rotWithShape="1">
          <a:blip r:embed="rId3"/>
          <a:srcRect r="2" b="9990"/>
          <a:stretch/>
        </p:blipFill>
        <p:spPr>
          <a:xfrm>
            <a:off x="479278" y="484633"/>
            <a:ext cx="6542215" cy="5888736"/>
          </a:xfrm>
          <a:prstGeom prst="rect">
            <a:avLst/>
          </a:prstGeom>
        </p:spPr>
      </p:pic>
      <p:graphicFrame>
        <p:nvGraphicFramePr>
          <p:cNvPr id="11" name="Text Placeholder 5">
            <a:extLst>
              <a:ext uri="{FF2B5EF4-FFF2-40B4-BE49-F238E27FC236}">
                <a16:creationId xmlns:a16="http://schemas.microsoft.com/office/drawing/2014/main" xmlns="" id="{6E7D343C-F347-AF4D-CD6B-718257F53E15}"/>
              </a:ext>
            </a:extLst>
          </p:cNvPr>
          <p:cNvGraphicFramePr/>
          <p:nvPr>
            <p:extLst>
              <p:ext uri="{D42A27DB-BD31-4B8C-83A1-F6EECF244321}">
                <p14:modId xmlns:p14="http://schemas.microsoft.com/office/powerpoint/2010/main" val="2487709841"/>
              </p:ext>
            </p:extLst>
          </p:nvPr>
        </p:nvGraphicFramePr>
        <p:xfrm>
          <a:off x="7742831" y="2469849"/>
          <a:ext cx="3738780" cy="3707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8735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96F212DE-0FDF-A179-E173-703E3A0C4127}"/>
              </a:ext>
            </a:extLst>
          </p:cNvPr>
          <p:cNvSpPr>
            <a:spLocks noGrp="1"/>
          </p:cNvSpPr>
          <p:nvPr>
            <p:ph type="title"/>
          </p:nvPr>
        </p:nvSpPr>
        <p:spPr>
          <a:xfrm>
            <a:off x="838200" y="365125"/>
            <a:ext cx="10515600" cy="1325563"/>
          </a:xfrm>
        </p:spPr>
        <p:txBody>
          <a:bodyPr>
            <a:normAutofit/>
          </a:bodyPr>
          <a:lstStyle/>
          <a:p>
            <a:r>
              <a:rPr lang="en-US" sz="4200" b="1">
                <a:latin typeface="+mn-lt"/>
              </a:rPr>
              <a:t>2019 Research and Workplace Information Literacy Skills Seminar</a:t>
            </a:r>
            <a:endParaRPr lang="en-GB" sz="4200" b="1">
              <a:latin typeface="+mn-lt"/>
            </a:endParaRPr>
          </a:p>
        </p:txBody>
      </p:sp>
      <p:sp>
        <p:nvSpPr>
          <p:cNvPr id="12" name="sketch line">
            <a:extLst>
              <a:ext uri="{FF2B5EF4-FFF2-40B4-BE49-F238E27FC236}">
                <a16:creationId xmlns:a16="http://schemas.microsoft.com/office/drawing/2014/main" xmlns=""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xmlns="" id="{CA80B930-334A-D884-410D-233505777F3E}"/>
              </a:ext>
            </a:extLst>
          </p:cNvPr>
          <p:cNvSpPr>
            <a:spLocks noGrp="1"/>
          </p:cNvSpPr>
          <p:nvPr>
            <p:ph idx="1"/>
          </p:nvPr>
        </p:nvSpPr>
        <p:spPr>
          <a:xfrm>
            <a:off x="326571" y="1929383"/>
            <a:ext cx="11430000" cy="4732674"/>
          </a:xfrm>
        </p:spPr>
        <p:txBody>
          <a:bodyPr>
            <a:normAutofit/>
          </a:bodyPr>
          <a:lstStyle/>
          <a:p>
            <a:pPr>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As a University of Technology, CPUT focusses on preparing students for industry. </a:t>
            </a:r>
          </a:p>
          <a:p>
            <a:pPr>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CPUT libraries thus identified the need to improve students’ information skills within a workplace-specific context and, in November 2019, presented a </a:t>
            </a:r>
            <a:r>
              <a:rPr lang="en-US" sz="2200" i="1" dirty="0">
                <a:effectLst/>
                <a:latin typeface="Calibri" panose="020F0502020204030204" pitchFamily="34" charset="0"/>
                <a:ea typeface="Calibri" panose="020F0502020204030204" pitchFamily="34" charset="0"/>
                <a:cs typeface="Times New Roman" panose="02020603050405020304" pitchFamily="18" charset="0"/>
              </a:rPr>
              <a:t>Research and Workplace Information Literacy Skills Seminar</a:t>
            </a:r>
            <a:r>
              <a:rPr lang="en-US" sz="2200" dirty="0">
                <a:effectLst/>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The purpose of the seminar was to facilitate open discussions between librarians, academics and industry partners with regards to research and information literacy skills within the workplace</a:t>
            </a:r>
            <a:r>
              <a:rPr lang="en-US" sz="2200" dirty="0">
                <a:latin typeface="Calibri" panose="020F0502020204030204" pitchFamily="34" charset="0"/>
                <a:ea typeface="Calibri" panose="020F0502020204030204" pitchFamily="34" charset="0"/>
                <a:cs typeface="Times New Roman" panose="02020603050405020304" pitchFamily="18" charset="0"/>
              </a:rPr>
              <a:t> </a:t>
            </a:r>
            <a:r>
              <a:rPr lang="en-US" sz="2200" dirty="0">
                <a:effectLst/>
                <a:latin typeface="Calibri" panose="020F0502020204030204" pitchFamily="34" charset="0"/>
                <a:ea typeface="Calibri" panose="020F0502020204030204" pitchFamily="34" charset="0"/>
                <a:cs typeface="Times New Roman" panose="02020603050405020304" pitchFamily="18" charset="0"/>
              </a:rPr>
              <a:t>(CPUT Libraries, 2019).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Another intent of the seminar was to look at how the library could assist in supporting a work-integrated learning (WIL)-philosophy</a:t>
            </a:r>
          </a:p>
          <a:p>
            <a:r>
              <a:rPr lang="en-US" sz="2400" dirty="0">
                <a:effectLst/>
                <a:latin typeface="Calibri" panose="020F0502020204030204" pitchFamily="34" charset="0"/>
                <a:ea typeface="Calibri" panose="020F0502020204030204" pitchFamily="34" charset="0"/>
                <a:cs typeface="Times New Roman" panose="02020603050405020304" pitchFamily="18" charset="0"/>
              </a:rPr>
              <a:t>WIL-philosophy is a pedagogical strategy that enables students to practice and apply their discipline knowledge and build workplace and employability skills while enrolled in their university studies (Winberg, 2019</a:t>
            </a:r>
            <a:endParaRPr lang="en-GB" sz="2200" dirty="0"/>
          </a:p>
        </p:txBody>
      </p:sp>
    </p:spTree>
    <p:extLst>
      <p:ext uri="{BB962C8B-B14F-4D97-AF65-F5344CB8AC3E}">
        <p14:creationId xmlns:p14="http://schemas.microsoft.com/office/powerpoint/2010/main" val="368046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1C762F-8CA9-172D-0488-CA6E8597B3B4}"/>
              </a:ext>
            </a:extLst>
          </p:cNvPr>
          <p:cNvSpPr>
            <a:spLocks noGrp="1"/>
          </p:cNvSpPr>
          <p:nvPr>
            <p:ph type="title"/>
          </p:nvPr>
        </p:nvSpPr>
        <p:spPr>
          <a:xfrm>
            <a:off x="640080" y="325369"/>
            <a:ext cx="4368602" cy="1956841"/>
          </a:xfrm>
        </p:spPr>
        <p:txBody>
          <a:bodyPr anchor="b">
            <a:normAutofit/>
          </a:bodyPr>
          <a:lstStyle/>
          <a:p>
            <a:pPr marL="228600" marR="0" lvl="0" indent="-228600" defTabSz="914400" rtl="0" eaLnBrk="1" fontAlgn="auto" latinLnBrk="0" hangingPunct="1">
              <a:spcBef>
                <a:spcPts val="1000"/>
              </a:spcBef>
              <a:spcAft>
                <a:spcPts val="0"/>
              </a:spcAft>
              <a:tabLst/>
              <a:defRPr/>
            </a:pPr>
            <a:r>
              <a:rPr kumimoji="0" lang="en-US" sz="3400" b="0" i="0" u="none" strike="noStrike" kern="1200" cap="none" spc="0" normalizeH="0" baseline="0" noProof="0">
                <a:ln>
                  <a:noFill/>
                </a:ln>
                <a:effectLst/>
                <a:uLnTx/>
                <a:uFillTx/>
                <a:latin typeface="Calibri" panose="020F0502020204030204"/>
                <a:ea typeface="+mn-ea"/>
                <a:cs typeface="+mn-cs"/>
              </a:rPr>
              <a:t>Wellington library’s space design &amp; collections:</a:t>
            </a:r>
            <a:br>
              <a:rPr kumimoji="0" lang="en-US" sz="3400" b="0" i="0" u="none" strike="noStrike" kern="1200" cap="none" spc="0" normalizeH="0" baseline="0" noProof="0">
                <a:ln>
                  <a:noFill/>
                </a:ln>
                <a:effectLst/>
                <a:uLnTx/>
                <a:uFillTx/>
                <a:latin typeface="Calibri" panose="020F0502020204030204"/>
                <a:ea typeface="+mn-ea"/>
                <a:cs typeface="+mn-cs"/>
              </a:rPr>
            </a:br>
            <a:endParaRPr lang="en-GB" sz="3400"/>
          </a:p>
        </p:txBody>
      </p:sp>
      <p:sp>
        <p:nvSpPr>
          <p:cNvPr id="7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8688CAF6-EB86-17CA-0C5D-CA14886B8E15}"/>
              </a:ext>
            </a:extLst>
          </p:cNvPr>
          <p:cNvSpPr>
            <a:spLocks noGrp="1"/>
          </p:cNvSpPr>
          <p:nvPr>
            <p:ph idx="1"/>
          </p:nvPr>
        </p:nvSpPr>
        <p:spPr>
          <a:xfrm>
            <a:off x="280555" y="2753591"/>
            <a:ext cx="4873336" cy="3779040"/>
          </a:xfrm>
        </p:spPr>
        <p:txBody>
          <a:bodyPr>
            <a:normAutofit fontScale="85000" lnSpcReduction="10000"/>
          </a:bodyPr>
          <a:lstStyle/>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aspect that stimulated the idea to develop a WIL-course is the Wellington library’s physical space design.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library consists of two levels with two separate entrances to the library. Academic and research collections are primarily hosted on the ground level, whilst practice teaching collections are hosted on the first level,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provided the opportunity to create a work-integrated-space</a:t>
            </a:r>
            <a:r>
              <a:rPr lang="en-US" sz="1800">
                <a:effectLst/>
                <a:latin typeface="Calibri" panose="020F0502020204030204" pitchFamily="34" charset="0"/>
                <a:ea typeface="Calibri" panose="020F0502020204030204" pitchFamily="34" charset="0"/>
                <a:cs typeface="Times New Roman" panose="02020603050405020304" pitchFamily="18" charset="0"/>
              </a:rPr>
              <a:t>/service-design </a:t>
            </a:r>
            <a:r>
              <a:rPr lang="en-US" sz="1800" dirty="0">
                <a:effectLst/>
                <a:latin typeface="Calibri" panose="020F0502020204030204" pitchFamily="34" charset="0"/>
                <a:ea typeface="Calibri" panose="020F0502020204030204" pitchFamily="34" charset="0"/>
                <a:cs typeface="Times New Roman" panose="02020603050405020304" pitchFamily="18" charset="0"/>
              </a:rPr>
              <a:t>which </a:t>
            </a:r>
            <a:r>
              <a:rPr lang="en-US" sz="1800" dirty="0">
                <a:latin typeface="Calibri" panose="020F0502020204030204" pitchFamily="34" charset="0"/>
                <a:ea typeface="Calibri" panose="020F0502020204030204" pitchFamily="34" charset="0"/>
                <a:cs typeface="Times New Roman" panose="02020603050405020304" pitchFamily="18" charset="0"/>
              </a:rPr>
              <a:t>we</a:t>
            </a:r>
            <a:r>
              <a:rPr lang="en-US" sz="1800" dirty="0">
                <a:effectLst/>
                <a:latin typeface="Calibri" panose="020F0502020204030204" pitchFamily="34" charset="0"/>
                <a:ea typeface="Calibri" panose="020F0502020204030204" pitchFamily="34" charset="0"/>
                <a:cs typeface="Times New Roman" panose="02020603050405020304" pitchFamily="18" charset="0"/>
              </a:rPr>
              <a:t> refer to as the model school library. </a:t>
            </a: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main intent of this space is to develop library services that mirror education students’ future workplaces.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700" dirty="0"/>
          </a:p>
        </p:txBody>
      </p:sp>
      <p:pic>
        <p:nvPicPr>
          <p:cNvPr id="27" name="Picture 26" descr="A picture containing text, library, floor, indoor&#10;&#10;Description automatically generated">
            <a:extLst>
              <a:ext uri="{FF2B5EF4-FFF2-40B4-BE49-F238E27FC236}">
                <a16:creationId xmlns:a16="http://schemas.microsoft.com/office/drawing/2014/main" xmlns="" id="{ECB1115A-27FB-BF3D-32F4-13DD5092E1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99" r="44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8047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49">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81C762F-8CA9-172D-0488-CA6E8597B3B4}"/>
              </a:ext>
            </a:extLst>
          </p:cNvPr>
          <p:cNvSpPr>
            <a:spLocks noGrp="1"/>
          </p:cNvSpPr>
          <p:nvPr>
            <p:ph type="title"/>
          </p:nvPr>
        </p:nvSpPr>
        <p:spPr>
          <a:xfrm>
            <a:off x="496824" y="513853"/>
            <a:ext cx="4653320" cy="1123781"/>
          </a:xfrm>
        </p:spPr>
        <p:txBody>
          <a:bodyPr anchor="ctr">
            <a:normAutofit/>
          </a:bodyPr>
          <a:lstStyle/>
          <a:p>
            <a:r>
              <a:rPr lang="en-US" sz="3700" dirty="0">
                <a:latin typeface="+mn-lt"/>
              </a:rPr>
              <a:t>CPUT’s vision and </a:t>
            </a:r>
            <a:r>
              <a:rPr lang="en-US" sz="3700" dirty="0" err="1">
                <a:latin typeface="+mn-lt"/>
              </a:rPr>
              <a:t>mision</a:t>
            </a:r>
            <a:endParaRPr lang="en-GB" sz="3700" dirty="0">
              <a:latin typeface="+mn-lt"/>
            </a:endParaRPr>
          </a:p>
        </p:txBody>
      </p:sp>
      <p:grpSp>
        <p:nvGrpSpPr>
          <p:cNvPr id="62" name="Group 51">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63" name="Rectangle 5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xmlns="" id="{8688CAF6-EB86-17CA-0C5D-CA14886B8E15}"/>
              </a:ext>
            </a:extLst>
          </p:cNvPr>
          <p:cNvSpPr>
            <a:spLocks noGrp="1"/>
          </p:cNvSpPr>
          <p:nvPr>
            <p:ph idx="1"/>
          </p:nvPr>
        </p:nvSpPr>
        <p:spPr>
          <a:xfrm>
            <a:off x="493746" y="1784907"/>
            <a:ext cx="10856976" cy="4355393"/>
          </a:xfrm>
        </p:spPr>
        <p:txBody>
          <a:bodyPr>
            <a:normAutofit/>
          </a:bodyPr>
          <a:lstStyle/>
          <a:p>
            <a:pPr marL="0" indent="0">
              <a:buNone/>
            </a:pPr>
            <a:endParaRPr lang="en-GB" sz="2000" dirty="0"/>
          </a:p>
        </p:txBody>
      </p:sp>
      <p:sp>
        <p:nvSpPr>
          <p:cNvPr id="58" name="Rectangle 57">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xmlns="" id="{CB78BA80-5959-10F4-A85A-DFEC85320B8C}"/>
              </a:ext>
            </a:extLst>
          </p:cNvPr>
          <p:cNvPicPr>
            <a:picLocks noChangeAspect="1"/>
          </p:cNvPicPr>
          <p:nvPr/>
        </p:nvPicPr>
        <p:blipFill rotWithShape="1">
          <a:blip r:embed="rId2"/>
          <a:srcRect b="2629"/>
          <a:stretch/>
        </p:blipFill>
        <p:spPr>
          <a:xfrm>
            <a:off x="5977788" y="799352"/>
            <a:ext cx="5425410" cy="5259296"/>
          </a:xfrm>
          <a:prstGeom prst="rect">
            <a:avLst/>
          </a:prstGeom>
        </p:spPr>
      </p:pic>
      <p:graphicFrame>
        <p:nvGraphicFramePr>
          <p:cNvPr id="30" name="Content Placeholder 4">
            <a:extLst>
              <a:ext uri="{FF2B5EF4-FFF2-40B4-BE49-F238E27FC236}">
                <a16:creationId xmlns:a16="http://schemas.microsoft.com/office/drawing/2014/main" xmlns="" id="{6235551C-7BE0-0B56-FB41-738383C85ECE}"/>
              </a:ext>
            </a:extLst>
          </p:cNvPr>
          <p:cNvGraphicFramePr>
            <a:graphicFrameLocks noGrp="1"/>
          </p:cNvGraphicFramePr>
          <p:nvPr>
            <p:ph sz="half" idx="4294967295"/>
            <p:extLst>
              <p:ext uri="{D42A27DB-BD31-4B8C-83A1-F6EECF244321}">
                <p14:modId xmlns:p14="http://schemas.microsoft.com/office/powerpoint/2010/main" val="1993907032"/>
              </p:ext>
            </p:extLst>
          </p:nvPr>
        </p:nvGraphicFramePr>
        <p:xfrm>
          <a:off x="590719" y="2330505"/>
          <a:ext cx="4559425"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936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36D8371-3164-15F9-1DE7-8CB005B8B274}"/>
              </a:ext>
            </a:extLst>
          </p:cNvPr>
          <p:cNvSpPr>
            <a:spLocks noGrp="1"/>
          </p:cNvSpPr>
          <p:nvPr>
            <p:ph type="title"/>
          </p:nvPr>
        </p:nvSpPr>
        <p:spPr>
          <a:xfrm>
            <a:off x="351692" y="365125"/>
            <a:ext cx="11002108" cy="996315"/>
          </a:xfrm>
        </p:spPr>
        <p:txBody>
          <a:bodyPr>
            <a:normAutofit fontScale="90000"/>
          </a:bodyPr>
          <a:lstStyle/>
          <a:p>
            <a:r>
              <a:rPr lang="en-US" dirty="0">
                <a:latin typeface="+mn-lt"/>
              </a:rPr>
              <a:t>Inspiration + Passion = energy &amp; opportunity</a:t>
            </a:r>
            <a:br>
              <a:rPr lang="en-US" dirty="0">
                <a:latin typeface="+mn-lt"/>
              </a:rPr>
            </a:br>
            <a:endParaRPr lang="en-GB" dirty="0"/>
          </a:p>
        </p:txBody>
      </p:sp>
      <p:pic>
        <p:nvPicPr>
          <p:cNvPr id="6" name="2nd RILWS">
            <a:hlinkClick r:id="" action="ppaction://media"/>
            <a:extLst>
              <a:ext uri="{FF2B5EF4-FFF2-40B4-BE49-F238E27FC236}">
                <a16:creationId xmlns:a16="http://schemas.microsoft.com/office/drawing/2014/main" xmlns="" id="{FCF94180-D176-AC32-A8BF-01045DF1DC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326351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20" y="365125"/>
            <a:ext cx="4774426" cy="982411"/>
          </a:xfrm>
        </p:spPr>
        <p:txBody>
          <a:bodyPr/>
          <a:lstStyle/>
          <a:p>
            <a:r>
              <a:rPr lang="en-US" b="1">
                <a:latin typeface="+mn-lt"/>
              </a:rPr>
              <a:t>The opportunity:</a:t>
            </a:r>
            <a:endParaRPr lang="en-ZA" b="1" dirty="0">
              <a:latin typeface="+mn-lt"/>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4720" y="2300363"/>
            <a:ext cx="4774426" cy="2776962"/>
          </a:xfrm>
          <a:ln w="38100">
            <a:solidFill>
              <a:schemeClr val="tx1"/>
            </a:solidFill>
          </a:ln>
        </p:spPr>
      </p:pic>
      <p:sp>
        <p:nvSpPr>
          <p:cNvPr id="5" name="Content Placeholder 4"/>
          <p:cNvSpPr>
            <a:spLocks noGrp="1"/>
          </p:cNvSpPr>
          <p:nvPr>
            <p:ph sz="half" idx="2"/>
          </p:nvPr>
        </p:nvSpPr>
        <p:spPr>
          <a:xfrm>
            <a:off x="5269832" y="249382"/>
            <a:ext cx="6737684" cy="6440176"/>
          </a:xfrm>
        </p:spPr>
        <p:txBody>
          <a:bodyPr>
            <a:normAutofit fontScale="92500" lnSpcReduction="10000"/>
          </a:bodyPr>
          <a:lstStyle/>
          <a:p>
            <a:r>
              <a:rPr lang="en-US" b="1"/>
              <a:t>Request</a:t>
            </a:r>
            <a:r>
              <a:rPr lang="en-US"/>
              <a:t> – expanded IL course  for 3</a:t>
            </a:r>
            <a:r>
              <a:rPr lang="en-US" baseline="30000"/>
              <a:t>rd</a:t>
            </a:r>
            <a:r>
              <a:rPr lang="en-US"/>
              <a:t> year Grade-R diploma students</a:t>
            </a:r>
          </a:p>
          <a:p>
            <a:r>
              <a:rPr lang="en-US" b="1"/>
              <a:t>Embedded – </a:t>
            </a:r>
            <a:r>
              <a:rPr lang="en-US"/>
              <a:t>academic literacy subject</a:t>
            </a:r>
          </a:p>
          <a:p>
            <a:r>
              <a:rPr lang="en-US" b="1"/>
              <a:t>Academic literacy objectives:</a:t>
            </a:r>
          </a:p>
          <a:p>
            <a:pPr>
              <a:buFontTx/>
              <a:buChar char="-"/>
            </a:pPr>
            <a:r>
              <a:rPr lang="en-US" sz="2400"/>
              <a:t>Critical evaluation of information</a:t>
            </a:r>
          </a:p>
          <a:p>
            <a:pPr>
              <a:buFontTx/>
              <a:buChar char="-"/>
            </a:pPr>
            <a:r>
              <a:rPr lang="en-US" sz="2400"/>
              <a:t>Development of literacy in various genres</a:t>
            </a:r>
          </a:p>
          <a:p>
            <a:pPr>
              <a:buFontTx/>
              <a:buChar char="-"/>
            </a:pPr>
            <a:r>
              <a:rPr lang="en-US" sz="2400"/>
              <a:t>Development of student into scholars, researchers &amp; lifelong learners</a:t>
            </a:r>
          </a:p>
          <a:p>
            <a:pPr>
              <a:buFontTx/>
              <a:buChar char="-"/>
            </a:pPr>
            <a:r>
              <a:rPr lang="en-US" sz="2400"/>
              <a:t>Encouragement of students’ critical thinking</a:t>
            </a:r>
          </a:p>
          <a:p>
            <a:r>
              <a:rPr lang="en-US" b="1"/>
              <a:t>Suggested WIL objectives:</a:t>
            </a:r>
          </a:p>
          <a:p>
            <a:pPr>
              <a:buFontTx/>
              <a:buChar char="-"/>
            </a:pPr>
            <a:r>
              <a:rPr lang="en-US" sz="2400"/>
              <a:t>Development of WIL-skills for educators</a:t>
            </a:r>
          </a:p>
          <a:p>
            <a:pPr>
              <a:buFontTx/>
              <a:buChar char="-"/>
            </a:pPr>
            <a:r>
              <a:rPr lang="en-US" sz="2400"/>
              <a:t>Development of students’ knowledge of children’s literature </a:t>
            </a:r>
          </a:p>
          <a:p>
            <a:pPr>
              <a:buFontTx/>
              <a:buChar char="-"/>
            </a:pPr>
            <a:r>
              <a:rPr lang="en-US" sz="2400"/>
              <a:t>Creating an awareness of  the value of early literacies in developing lifelong learners</a:t>
            </a:r>
          </a:p>
          <a:p>
            <a:pPr marL="0" indent="0">
              <a:buNone/>
            </a:pPr>
            <a:r>
              <a:rPr lang="en-US" sz="2400"/>
              <a:t>-  Critical evaluation of workplace specific information</a:t>
            </a:r>
            <a:endParaRPr lang="en-ZA" sz="2400" dirty="0"/>
          </a:p>
        </p:txBody>
      </p:sp>
    </p:spTree>
    <p:extLst>
      <p:ext uri="{BB962C8B-B14F-4D97-AF65-F5344CB8AC3E}">
        <p14:creationId xmlns:p14="http://schemas.microsoft.com/office/powerpoint/2010/main" val="336634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4" y="192505"/>
            <a:ext cx="11309684" cy="770021"/>
          </a:xfrm>
        </p:spPr>
        <p:txBody>
          <a:bodyPr/>
          <a:lstStyle/>
          <a:p>
            <a:r>
              <a:rPr lang="en-US" b="1" dirty="0">
                <a:latin typeface="+mn-lt"/>
              </a:rPr>
              <a:t>WIL definitions:</a:t>
            </a:r>
            <a:endParaRPr lang="en-ZA" b="1" dirty="0">
              <a:latin typeface="+mn-lt"/>
            </a:endParaRPr>
          </a:p>
        </p:txBody>
      </p:sp>
      <p:sp>
        <p:nvSpPr>
          <p:cNvPr id="3" name="Content Placeholder 2"/>
          <p:cNvSpPr>
            <a:spLocks noGrp="1"/>
          </p:cNvSpPr>
          <p:nvPr>
            <p:ph idx="1"/>
          </p:nvPr>
        </p:nvSpPr>
        <p:spPr>
          <a:xfrm>
            <a:off x="168442" y="1203158"/>
            <a:ext cx="11815011" cy="5342021"/>
          </a:xfrm>
        </p:spPr>
        <p:txBody>
          <a:bodyPr>
            <a:normAutofit fontScale="92500"/>
          </a:bodyPr>
          <a:lstStyle/>
          <a:p>
            <a:r>
              <a:rPr lang="en-US" b="1" dirty="0"/>
              <a:t>Forster (2017:2) </a:t>
            </a:r>
            <a:r>
              <a:rPr lang="en-US" dirty="0"/>
              <a:t>- “In a world in which information is the very lifeblood of business and the professions, the quality of performance is dependent on the ability to use information efficiently, effectively and creatively”</a:t>
            </a:r>
          </a:p>
          <a:p>
            <a:r>
              <a:rPr lang="en-US" b="1" dirty="0" err="1"/>
              <a:t>Kirton</a:t>
            </a:r>
            <a:r>
              <a:rPr lang="en-US" b="1" dirty="0"/>
              <a:t> and Barham (2005) </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described workplace information literacy as an individual’s ability to locate, access, and apply information for work-related responsibilities and challenges</a:t>
            </a:r>
          </a:p>
          <a:p>
            <a:r>
              <a:rPr lang="en-US" b="1" dirty="0">
                <a:latin typeface="Calibri" panose="020F0502020204030204" pitchFamily="34" charset="0"/>
                <a:cs typeface="Times New Roman" panose="02020603050405020304" pitchFamily="18" charset="0"/>
              </a:rPr>
              <a:t>Van Wyk and Jacobs (2019:32) </a:t>
            </a:r>
            <a:r>
              <a:rPr lang="en-US" dirty="0">
                <a:latin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defined workplace information literacy as an individual’s ability to solve problems, think critically, act autonomously and to use information in creative and innovative ways within a specific workplace context </a:t>
            </a:r>
          </a:p>
          <a:p>
            <a:r>
              <a:rPr lang="en-US" b="1" dirty="0">
                <a:latin typeface="Calibri" panose="020F0502020204030204" pitchFamily="34" charset="0"/>
                <a:cs typeface="Times New Roman" panose="02020603050405020304" pitchFamily="18" charset="0"/>
              </a:rPr>
              <a:t>Lloyd (2013:10) - </a:t>
            </a:r>
            <a:r>
              <a:rPr lang="en-ZA" dirty="0">
                <a:latin typeface="Calibri" panose="020F0502020204030204" pitchFamily="34" charset="0"/>
                <a:ea typeface="Calibri" panose="020F0502020204030204" pitchFamily="34" charset="0"/>
                <a:cs typeface="Times New Roman" panose="02020603050405020304" pitchFamily="18" charset="0"/>
              </a:rPr>
              <a:t>“information literate workers draw from a wide range of information sources and engage with information related activities that enable them to know the information landscape of the workplace; to understand how information is situated within it; and, to connect with the performances of work as it happens.” </a:t>
            </a:r>
            <a:endParaRPr lang="en-ZA" b="1" dirty="0"/>
          </a:p>
        </p:txBody>
      </p:sp>
    </p:spTree>
    <p:extLst>
      <p:ext uri="{BB962C8B-B14F-4D97-AF65-F5344CB8AC3E}">
        <p14:creationId xmlns:p14="http://schemas.microsoft.com/office/powerpoint/2010/main" val="2898755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2395</TotalTime>
  <Words>1735</Words>
  <Application>Microsoft Office PowerPoint</Application>
  <PresentationFormat>Widescreen</PresentationFormat>
  <Paragraphs>163</Paragraphs>
  <Slides>27</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Calibri</vt:lpstr>
      <vt:lpstr>Calibri Light</vt:lpstr>
      <vt:lpstr>Helvetica</vt:lpstr>
      <vt:lpstr>Helvetica Neue LT Std 95 Black</vt:lpstr>
      <vt:lpstr>Symbol</vt:lpstr>
      <vt:lpstr>Times New Roman</vt:lpstr>
      <vt:lpstr>Office Theme</vt:lpstr>
      <vt:lpstr>CPUT- Libraries </vt:lpstr>
      <vt:lpstr>    “Literacy is a bridge from misery to hope. It is the road to human progress and the means through which every man, woman and child can realise their full potential.” -Kofi Annan (1997) </vt:lpstr>
      <vt:lpstr>The inspiration</vt:lpstr>
      <vt:lpstr>2019 Research and Workplace Information Literacy Skills Seminar</vt:lpstr>
      <vt:lpstr>Wellington library’s space design &amp; collections: </vt:lpstr>
      <vt:lpstr>CPUT’s vision and mision</vt:lpstr>
      <vt:lpstr>Inspiration + Passion = energy &amp; opportunity </vt:lpstr>
      <vt:lpstr>The opportunity:</vt:lpstr>
      <vt:lpstr>WIL definitions:</vt:lpstr>
      <vt:lpstr>“Information literacy skills are among the key skills required for success in information-based societies. Consequently, teachers who undertake the responsibility of teaching should possess these skills. Developing a high level of efficacy in these skills will also affect the success of teachers’ work performance and personal success in an increasingly information-based society.” </vt:lpstr>
      <vt:lpstr>Guiding documents and policies:</vt:lpstr>
      <vt:lpstr>Emergency remote teaching and learning (ERTL): </vt:lpstr>
      <vt:lpstr>Design principles that guided the process </vt:lpstr>
      <vt:lpstr>Sir Ken Robinson’s Creative Schools (2016)</vt:lpstr>
      <vt:lpstr>Most important 21st Century skills that students need to be taught are: </vt:lpstr>
      <vt:lpstr>8 core competencies considered (Robinson, 2016)</vt:lpstr>
      <vt:lpstr>Design principles: active learning &amp; assessment for learning</vt:lpstr>
      <vt:lpstr>Assessments for learning promoting higher level thinking through Bloom’s taxonomy of educational objectives (1956: 202-207)</vt:lpstr>
      <vt:lpstr>WIL-course content and themes:</vt:lpstr>
      <vt:lpstr>Course content and themes - divided into 5 modules</vt:lpstr>
      <vt:lpstr>Examples of assessment activities:</vt:lpstr>
      <vt:lpstr>The journey:</vt:lpstr>
      <vt:lpstr>Student feedback via an online evaluation form</vt:lpstr>
      <vt:lpstr>This journey was like ‘building a plane as you fly…’</vt:lpstr>
      <vt:lpstr>Way forward: (mostly) active listening to:  Industry Academic partners   Our students </vt:lpstr>
      <vt:lpstr>Libraries and literacy – (in the broadest sense of the term) and research matter…</vt:lpstr>
      <vt:lpstr>Reference list: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Charlene</dc:creator>
  <cp:lastModifiedBy>Almero Oosthuizen</cp:lastModifiedBy>
  <cp:revision>107</cp:revision>
  <dcterms:created xsi:type="dcterms:W3CDTF">2021-09-01T13:03:37Z</dcterms:created>
  <dcterms:modified xsi:type="dcterms:W3CDTF">2022-11-02T18:59:47Z</dcterms:modified>
</cp:coreProperties>
</file>